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7" r:id="rId16"/>
    <p:sldId id="272" r:id="rId17"/>
    <p:sldId id="273" r:id="rId18"/>
    <p:sldId id="276" r:id="rId19"/>
    <p:sldId id="27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168182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240812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34868D-B73A-4AFB-927F-8E58E87C0A4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501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0CE2A56-1011-4E0C-B86F-FEEE1570C358}"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255503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0CE2A56-1011-4E0C-B86F-FEEE1570C358}"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34868D-B73A-4AFB-927F-8E58E87C0A4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923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0CE2A56-1011-4E0C-B86F-FEEE1570C358}"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83141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414424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71180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279684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0CE2A56-1011-4E0C-B86F-FEEE1570C358}"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339812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0CE2A56-1011-4E0C-B86F-FEEE1570C358}"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74097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0CE2A56-1011-4E0C-B86F-FEEE1570C358}" type="datetimeFigureOut">
              <a:rPr lang="tr-TR" smtClean="0"/>
              <a:t>19.04.2024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207695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0CE2A56-1011-4E0C-B86F-FEEE1570C358}" type="datetimeFigureOut">
              <a:rPr lang="tr-TR" smtClean="0"/>
              <a:t>19.04.2024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38504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2A56-1011-4E0C-B86F-FEEE1570C358}" type="datetimeFigureOut">
              <a:rPr lang="tr-TR" smtClean="0"/>
              <a:t>19.04.2024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40334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0CE2A56-1011-4E0C-B86F-FEEE1570C358}"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110313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0CE2A56-1011-4E0C-B86F-FEEE1570C358}"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34868D-B73A-4AFB-927F-8E58E87C0A4C}" type="slidenum">
              <a:rPr lang="tr-TR" smtClean="0"/>
              <a:t>‹#›</a:t>
            </a:fld>
            <a:endParaRPr lang="tr-TR"/>
          </a:p>
        </p:txBody>
      </p:sp>
    </p:spTree>
    <p:extLst>
      <p:ext uri="{BB962C8B-B14F-4D97-AF65-F5344CB8AC3E}">
        <p14:creationId xmlns:p14="http://schemas.microsoft.com/office/powerpoint/2010/main" val="49459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CE2A56-1011-4E0C-B86F-FEEE1570C358}" type="datetimeFigureOut">
              <a:rPr lang="tr-TR" smtClean="0"/>
              <a:t>19.04.2024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34868D-B73A-4AFB-927F-8E58E87C0A4C}" type="slidenum">
              <a:rPr lang="tr-TR" smtClean="0"/>
              <a:t>‹#›</a:t>
            </a:fld>
            <a:endParaRPr lang="tr-TR"/>
          </a:p>
        </p:txBody>
      </p:sp>
    </p:spTree>
    <p:extLst>
      <p:ext uri="{BB962C8B-B14F-4D97-AF65-F5344CB8AC3E}">
        <p14:creationId xmlns:p14="http://schemas.microsoft.com/office/powerpoint/2010/main" val="922709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89463" y="1489166"/>
            <a:ext cx="9815149" cy="3288215"/>
          </a:xfrm>
        </p:spPr>
        <p:txBody>
          <a:bodyPr>
            <a:normAutofit/>
          </a:bodyPr>
          <a:lstStyle/>
          <a:p>
            <a:pPr algn="r"/>
            <a:r>
              <a:rPr lang="tr-TR" sz="7200" dirty="0" smtClean="0">
                <a:latin typeface="Times New Roman" panose="02020603050405020304" pitchFamily="18" charset="0"/>
                <a:cs typeface="Times New Roman" panose="02020603050405020304" pitchFamily="18" charset="0"/>
              </a:rPr>
              <a:t>AİLE İÇİ İLETİŞİM </a:t>
            </a:r>
            <a:endParaRPr lang="tr-TR" sz="72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3544389" y="4972593"/>
            <a:ext cx="7960223" cy="1097281"/>
          </a:xfrm>
        </p:spPr>
        <p:txBody>
          <a:bodyPr>
            <a:normAutofit fontScale="25000" lnSpcReduction="20000"/>
          </a:bodyPr>
          <a:lstStyle/>
          <a:p>
            <a:endParaRPr lang="tr-TR" dirty="0" smtClean="0"/>
          </a:p>
          <a:p>
            <a:pPr algn="r"/>
            <a:r>
              <a:rPr lang="tr-TR" sz="4900" b="1" dirty="0" smtClean="0"/>
              <a:t>ŞEHİT AHMET </a:t>
            </a:r>
            <a:r>
              <a:rPr lang="tr-TR" sz="4900" b="1" smtClean="0"/>
              <a:t>KOCABAY </a:t>
            </a:r>
            <a:r>
              <a:rPr lang="tr-TR" sz="4900" b="1" smtClean="0"/>
              <a:t>KIZ ANADOLU </a:t>
            </a:r>
            <a:r>
              <a:rPr lang="tr-TR" sz="4900" b="1" dirty="0" smtClean="0"/>
              <a:t>İMAM HATİP LİSESİ</a:t>
            </a:r>
            <a:endParaRPr lang="tr-TR" sz="4900" b="1" dirty="0"/>
          </a:p>
          <a:p>
            <a:pPr algn="r"/>
            <a:r>
              <a:rPr lang="tr-TR" sz="4900" b="1" dirty="0" smtClean="0"/>
              <a:t>HAZIRLAYAN: Psikolojik Danışman</a:t>
            </a:r>
          </a:p>
          <a:p>
            <a:pPr algn="r"/>
            <a:r>
              <a:rPr lang="tr-TR" sz="4900" b="1" dirty="0" smtClean="0"/>
              <a:t>ATAKAN KURALAY</a:t>
            </a:r>
            <a:endParaRPr lang="tr-TR" sz="4900" b="1" dirty="0"/>
          </a:p>
        </p:txBody>
      </p:sp>
    </p:spTree>
    <p:extLst>
      <p:ext uri="{BB962C8B-B14F-4D97-AF65-F5344CB8AC3E}">
        <p14:creationId xmlns:p14="http://schemas.microsoft.com/office/powerpoint/2010/main" val="374507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129345" y="1091483"/>
            <a:ext cx="3992732" cy="815960"/>
          </a:xfrm>
        </p:spPr>
        <p:txBody>
          <a:bodyPr/>
          <a:lstStyle/>
          <a:p>
            <a:r>
              <a:rPr lang="tr-TR" b="1" dirty="0" smtClean="0"/>
              <a:t>AÇIK </a:t>
            </a:r>
            <a:r>
              <a:rPr lang="tr-TR" b="1" dirty="0"/>
              <a:t>VE DOĞRUDAN İLETİŞİM </a:t>
            </a:r>
            <a:r>
              <a:rPr lang="tr-TR" b="1" dirty="0" smtClean="0"/>
              <a:t>KURULMALIDIR</a:t>
            </a:r>
            <a:endParaRPr lang="tr-TR" dirty="0"/>
          </a:p>
        </p:txBody>
      </p:sp>
      <p:sp>
        <p:nvSpPr>
          <p:cNvPr id="4" name="İçerik Yer Tutucusu 3"/>
          <p:cNvSpPr>
            <a:spLocks noGrp="1"/>
          </p:cNvSpPr>
          <p:nvPr>
            <p:ph sz="half" idx="2"/>
          </p:nvPr>
        </p:nvSpPr>
        <p:spPr>
          <a:xfrm>
            <a:off x="2129345" y="2287709"/>
            <a:ext cx="4342893" cy="3354060"/>
          </a:xfrm>
        </p:spPr>
        <p:txBody>
          <a:bodyPr/>
          <a:lstStyle/>
          <a:p>
            <a:r>
              <a:rPr lang="tr-TR" dirty="0"/>
              <a:t>Ne </a:t>
            </a:r>
            <a:r>
              <a:rPr lang="tr-TR" dirty="0" smtClean="0"/>
              <a:t>istediğinizi , ne </a:t>
            </a:r>
            <a:r>
              <a:rPr lang="tr-TR" dirty="0"/>
              <a:t>beklediğinizi sizi üzen ya da sevindiren şeyi direkt olarak ilgili kişiye iletin. </a:t>
            </a:r>
          </a:p>
          <a:p>
            <a:endParaRPr lang="tr-TR" dirty="0" smtClean="0"/>
          </a:p>
          <a:p>
            <a:r>
              <a:rPr lang="tr-TR" dirty="0" smtClean="0"/>
              <a:t>Örnek; ev işlerinde üzerine düşen sorumluluğu almadığını düşünüyorum ve bana daha çok yardımcı olmanı istiyorum.</a:t>
            </a:r>
            <a:endParaRPr lang="tr-TR" dirty="0"/>
          </a:p>
        </p:txBody>
      </p:sp>
      <p:pic>
        <p:nvPicPr>
          <p:cNvPr id="7" name="İçerik Yer Tutucusu 6"/>
          <p:cNvPicPr>
            <a:picLocks noGrp="1" noChangeAspect="1"/>
          </p:cNvPicPr>
          <p:nvPr>
            <p:ph sz="quarter" idx="4"/>
          </p:nvPr>
        </p:nvPicPr>
        <p:blipFill>
          <a:blip r:embed="rId2"/>
          <a:stretch>
            <a:fillRect/>
          </a:stretch>
        </p:blipFill>
        <p:spPr>
          <a:xfrm>
            <a:off x="6472238" y="1091483"/>
            <a:ext cx="5337175" cy="4722660"/>
          </a:xfrm>
          <a:prstGeom prst="rect">
            <a:avLst/>
          </a:prstGeom>
        </p:spPr>
      </p:pic>
    </p:spTree>
    <p:extLst>
      <p:ext uri="{BB962C8B-B14F-4D97-AF65-F5344CB8AC3E}">
        <p14:creationId xmlns:p14="http://schemas.microsoft.com/office/powerpoint/2010/main" val="604320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382024" y="496389"/>
            <a:ext cx="3992732" cy="842084"/>
          </a:xfrm>
        </p:spPr>
        <p:txBody>
          <a:bodyPr/>
          <a:lstStyle/>
          <a:p>
            <a:r>
              <a:rPr lang="tr-TR" b="1" dirty="0" smtClean="0"/>
              <a:t>TEK </a:t>
            </a:r>
            <a:r>
              <a:rPr lang="tr-TR" b="1" dirty="0"/>
              <a:t>TARAFLI İLETİŞİM </a:t>
            </a:r>
            <a:r>
              <a:rPr lang="tr-TR" b="1" dirty="0" smtClean="0"/>
              <a:t>YAPILMAMALIDIR</a:t>
            </a:r>
            <a:endParaRPr lang="tr-TR" dirty="0"/>
          </a:p>
        </p:txBody>
      </p:sp>
      <p:sp>
        <p:nvSpPr>
          <p:cNvPr id="4" name="İçerik Yer Tutucusu 3"/>
          <p:cNvSpPr>
            <a:spLocks noGrp="1"/>
          </p:cNvSpPr>
          <p:nvPr>
            <p:ph sz="half" idx="2"/>
          </p:nvPr>
        </p:nvSpPr>
        <p:spPr>
          <a:xfrm>
            <a:off x="2031863" y="2470589"/>
            <a:ext cx="4342893" cy="3354060"/>
          </a:xfrm>
        </p:spPr>
        <p:txBody>
          <a:bodyPr/>
          <a:lstStyle/>
          <a:p>
            <a:r>
              <a:rPr lang="tr-TR" dirty="0"/>
              <a:t>Sadece kendi istek ve beklentilerinizi </a:t>
            </a:r>
            <a:r>
              <a:rPr lang="tr-TR" dirty="0" err="1"/>
              <a:t>anlatmayın,karşı</a:t>
            </a:r>
            <a:r>
              <a:rPr lang="tr-TR" dirty="0"/>
              <a:t> tarafın da ilettiği mesajları dikkatli bir şekilde dinleyin. Size aktarılan mesajı doğru bir şekilde anladığınızdan emin olun. </a:t>
            </a:r>
            <a:endParaRPr lang="tr-TR" dirty="0" smtClean="0"/>
          </a:p>
          <a:p>
            <a:r>
              <a:rPr lang="tr-TR" dirty="0" smtClean="0"/>
              <a:t>Örnek</a:t>
            </a:r>
            <a:r>
              <a:rPr lang="tr-TR" dirty="0"/>
              <a:t>; </a:t>
            </a:r>
            <a:endParaRPr lang="tr-TR" dirty="0" smtClean="0"/>
          </a:p>
          <a:p>
            <a:pPr marL="0" indent="0">
              <a:buNone/>
            </a:pPr>
            <a:r>
              <a:rPr lang="tr-TR" dirty="0"/>
              <a:t>S</a:t>
            </a:r>
            <a:r>
              <a:rPr lang="tr-TR" dirty="0" smtClean="0"/>
              <a:t>eni </a:t>
            </a:r>
            <a:r>
              <a:rPr lang="tr-TR" dirty="0"/>
              <a:t>doğru anladıysam……….? </a:t>
            </a:r>
            <a:r>
              <a:rPr lang="tr-TR" dirty="0" smtClean="0"/>
              <a:t>Burada </a:t>
            </a:r>
            <a:r>
              <a:rPr lang="tr-TR" dirty="0"/>
              <a:t>kastettiğin……………….?</a:t>
            </a:r>
          </a:p>
        </p:txBody>
      </p:sp>
      <p:sp>
        <p:nvSpPr>
          <p:cNvPr id="5" name="Metin Yer Tutucusu 4"/>
          <p:cNvSpPr>
            <a:spLocks noGrp="1"/>
          </p:cNvSpPr>
          <p:nvPr>
            <p:ph type="body" sz="quarter" idx="3"/>
          </p:nvPr>
        </p:nvSpPr>
        <p:spPr>
          <a:xfrm>
            <a:off x="7506630" y="496389"/>
            <a:ext cx="3999001" cy="1518125"/>
          </a:xfrm>
        </p:spPr>
        <p:txBody>
          <a:bodyPr/>
          <a:lstStyle/>
          <a:p>
            <a:r>
              <a:rPr lang="tr-TR" b="1" dirty="0" smtClean="0"/>
              <a:t>İLETİŞİM KURDUĞUNUZ KİŞİNİN YAŞI VE OLGUNLUK DÜZEYİ  UNUTULMAMALIDIR</a:t>
            </a:r>
            <a:endParaRPr lang="tr-TR" dirty="0"/>
          </a:p>
        </p:txBody>
      </p:sp>
      <p:sp>
        <p:nvSpPr>
          <p:cNvPr id="6" name="İçerik Yer Tutucusu 5"/>
          <p:cNvSpPr>
            <a:spLocks noGrp="1"/>
          </p:cNvSpPr>
          <p:nvPr>
            <p:ph sz="quarter" idx="4"/>
          </p:nvPr>
        </p:nvSpPr>
        <p:spPr>
          <a:xfrm>
            <a:off x="7105997" y="2554446"/>
            <a:ext cx="4338674" cy="3354060"/>
          </a:xfrm>
        </p:spPr>
        <p:txBody>
          <a:bodyPr/>
          <a:lstStyle/>
          <a:p>
            <a:r>
              <a:rPr lang="tr-TR" dirty="0" smtClean="0"/>
              <a:t>Küçük </a:t>
            </a:r>
            <a:r>
              <a:rPr lang="tr-TR" dirty="0"/>
              <a:t>bir çocuğun sizi bir yetişkin gibi anlamasını beklemeyin. Eğer çocuğunuzla bir şeyler </a:t>
            </a:r>
            <a:r>
              <a:rPr lang="tr-TR" dirty="0" smtClean="0"/>
              <a:t>konuşuyorsanız , bunu </a:t>
            </a:r>
            <a:r>
              <a:rPr lang="tr-TR" dirty="0"/>
              <a:t>mutlaka onun anlayabileceği dilden </a:t>
            </a:r>
            <a:r>
              <a:rPr lang="tr-TR" dirty="0" smtClean="0"/>
              <a:t>yapın.</a:t>
            </a:r>
            <a:endParaRPr lang="tr-TR" dirty="0"/>
          </a:p>
        </p:txBody>
      </p:sp>
    </p:spTree>
    <p:extLst>
      <p:ext uri="{BB962C8B-B14F-4D97-AF65-F5344CB8AC3E}">
        <p14:creationId xmlns:p14="http://schemas.microsoft.com/office/powerpoint/2010/main" val="284839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97183" y="1532709"/>
            <a:ext cx="5181600" cy="3561988"/>
          </a:xfrm>
        </p:spPr>
        <p:txBody>
          <a:bodyPr/>
          <a:lstStyle/>
          <a:p>
            <a:pPr marL="0" indent="0">
              <a:buNone/>
            </a:pPr>
            <a:r>
              <a:rPr lang="tr-TR" b="1" dirty="0" smtClean="0"/>
              <a:t>      BEDEN DİLİ KULLANILMALIDIR</a:t>
            </a:r>
          </a:p>
          <a:p>
            <a:pPr marL="0" indent="0">
              <a:buNone/>
            </a:pPr>
            <a:endParaRPr lang="tr-TR" dirty="0" smtClean="0"/>
          </a:p>
          <a:p>
            <a:r>
              <a:rPr lang="tr-TR" dirty="0" smtClean="0"/>
              <a:t>İletişim </a:t>
            </a:r>
            <a:r>
              <a:rPr lang="tr-TR" dirty="0"/>
              <a:t>kurarken asla yüz ifadelerini ve beden hareketlerini göz ardı etmeyin. Bazen söylenenlerle bedenen iletilenler birbirini tutmayabilir. Örneğin; sözel olarak “problem yok” derken tavır ve davranışlarından, yüz ifadesinden bir şeylerin yolunda gitmediğini fark edebilirsiniz.</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297" y="1760947"/>
            <a:ext cx="4762500" cy="3333750"/>
          </a:xfrm>
          <a:prstGeom prst="rect">
            <a:avLst/>
          </a:prstGeom>
        </p:spPr>
      </p:pic>
    </p:spTree>
    <p:extLst>
      <p:ext uri="{BB962C8B-B14F-4D97-AF65-F5344CB8AC3E}">
        <p14:creationId xmlns:p14="http://schemas.microsoft.com/office/powerpoint/2010/main" val="190141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07853" y="627018"/>
            <a:ext cx="3992732" cy="1164302"/>
          </a:xfrm>
        </p:spPr>
        <p:txBody>
          <a:bodyPr/>
          <a:lstStyle/>
          <a:p>
            <a:r>
              <a:rPr lang="tr-TR" b="1" dirty="0" smtClean="0"/>
              <a:t>BÜTÜN </a:t>
            </a:r>
            <a:r>
              <a:rPr lang="tr-TR" b="1" dirty="0"/>
              <a:t>ÇOCUKLARIN İLGİ ÇEKMEK </a:t>
            </a:r>
            <a:r>
              <a:rPr lang="tr-TR" b="1" dirty="0" smtClean="0"/>
              <a:t>İSTEDİĞİ UNUTULMAMALIDIR</a:t>
            </a:r>
            <a:endParaRPr lang="tr-TR" dirty="0"/>
          </a:p>
        </p:txBody>
      </p:sp>
      <p:sp>
        <p:nvSpPr>
          <p:cNvPr id="4" name="İçerik Yer Tutucusu 3"/>
          <p:cNvSpPr>
            <a:spLocks noGrp="1"/>
          </p:cNvSpPr>
          <p:nvPr>
            <p:ph sz="half" idx="2"/>
          </p:nvPr>
        </p:nvSpPr>
        <p:spPr>
          <a:xfrm>
            <a:off x="2207853" y="1887114"/>
            <a:ext cx="4342893" cy="3354060"/>
          </a:xfrm>
        </p:spPr>
        <p:txBody>
          <a:bodyPr/>
          <a:lstStyle/>
          <a:p>
            <a:r>
              <a:rPr lang="tr-TR" dirty="0"/>
              <a:t>Çocuklar eğer olumlu davranışları ile ilgiyi üzerlerine çekemezlerse, olumsuz davranışlarla bu ilgiyi çekmeye çalışacaklardır. </a:t>
            </a:r>
            <a:endParaRPr lang="tr-TR" dirty="0" smtClean="0"/>
          </a:p>
          <a:p>
            <a:r>
              <a:rPr lang="tr-TR" dirty="0" smtClean="0"/>
              <a:t>Bu </a:t>
            </a:r>
            <a:r>
              <a:rPr lang="tr-TR" dirty="0"/>
              <a:t>nedenle bir çocuğu olumlu davranışlara sevk etmenin en kolay yolu doğru şeyler yaptığı zaman onunla ilgilenmektir.</a:t>
            </a:r>
          </a:p>
        </p:txBody>
      </p:sp>
      <p:sp>
        <p:nvSpPr>
          <p:cNvPr id="5" name="Metin Yer Tutucusu 4"/>
          <p:cNvSpPr>
            <a:spLocks noGrp="1"/>
          </p:cNvSpPr>
          <p:nvPr>
            <p:ph type="body" sz="quarter" idx="3"/>
          </p:nvPr>
        </p:nvSpPr>
        <p:spPr>
          <a:xfrm>
            <a:off x="7254081" y="627018"/>
            <a:ext cx="3999001" cy="754417"/>
          </a:xfrm>
        </p:spPr>
        <p:txBody>
          <a:bodyPr/>
          <a:lstStyle/>
          <a:p>
            <a:r>
              <a:rPr lang="tr-TR" b="1" dirty="0" smtClean="0"/>
              <a:t>KURALLAR BERABER KOYULMALIDIR</a:t>
            </a:r>
            <a:endParaRPr lang="tr-TR" b="1" dirty="0"/>
          </a:p>
        </p:txBody>
      </p:sp>
      <p:sp>
        <p:nvSpPr>
          <p:cNvPr id="6" name="İçerik Yer Tutucusu 5"/>
          <p:cNvSpPr>
            <a:spLocks noGrp="1"/>
          </p:cNvSpPr>
          <p:nvPr>
            <p:ph sz="quarter" idx="4"/>
          </p:nvPr>
        </p:nvSpPr>
        <p:spPr>
          <a:xfrm>
            <a:off x="2034882" y="4409372"/>
            <a:ext cx="4338674" cy="3354060"/>
          </a:xfrm>
        </p:spPr>
        <p:txBody>
          <a:bodyPr/>
          <a:lstStyle/>
          <a:p>
            <a:pPr lvl="0" algn="just"/>
            <a:endParaRPr lang="tr-TR" dirty="0">
              <a:latin typeface="Comic Sans MS" pitchFamily="66" charset="0"/>
            </a:endParaRPr>
          </a:p>
          <a:p>
            <a:pPr marL="0" indent="0">
              <a:buNone/>
            </a:pPr>
            <a:endParaRPr lang="tr-TR" dirty="0"/>
          </a:p>
        </p:txBody>
      </p:sp>
      <p:sp>
        <p:nvSpPr>
          <p:cNvPr id="9" name="İçerik Yer Tutucusu 3"/>
          <p:cNvSpPr txBox="1">
            <a:spLocks/>
          </p:cNvSpPr>
          <p:nvPr/>
        </p:nvSpPr>
        <p:spPr>
          <a:xfrm>
            <a:off x="6810333" y="1887113"/>
            <a:ext cx="4342893" cy="48707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dirty="0" smtClean="0"/>
              <a:t>Kurallar açık ve net olmalıdır. Kuralları belirlerken aile üyelerinin fikirleri alınmalı ve neden önemli olduğu belirtilmelidir.</a:t>
            </a:r>
          </a:p>
          <a:p>
            <a:pPr marL="0" indent="0">
              <a:buNone/>
            </a:pPr>
            <a:endParaRPr lang="tr-TR" dirty="0" smtClean="0"/>
          </a:p>
          <a:p>
            <a:r>
              <a:rPr lang="tr-TR" dirty="0" smtClean="0"/>
              <a:t>Olumlu davranışlar belirlenmeli , olumsuz ifadeler kullanılmamalıdır.</a:t>
            </a:r>
          </a:p>
          <a:p>
            <a:pPr marL="0" indent="0">
              <a:buNone/>
            </a:pPr>
            <a:r>
              <a:rPr lang="tr-TR" dirty="0"/>
              <a:t>Örneğin ;  </a:t>
            </a:r>
          </a:p>
          <a:p>
            <a:pPr marL="0" indent="0">
              <a:buNone/>
            </a:pPr>
            <a:r>
              <a:rPr lang="tr-TR" dirty="0"/>
              <a:t>   Eve geç kalma ----} değil </a:t>
            </a:r>
          </a:p>
          <a:p>
            <a:pPr marL="0" indent="0">
              <a:buNone/>
            </a:pPr>
            <a:r>
              <a:rPr lang="tr-TR" dirty="0"/>
              <a:t>   Eve erken gelmelisin ---- } olmalıdır.</a:t>
            </a:r>
          </a:p>
          <a:p>
            <a:endParaRPr lang="tr-TR" dirty="0" smtClean="0"/>
          </a:p>
          <a:p>
            <a:r>
              <a:rPr lang="tr-TR" dirty="0" smtClean="0"/>
              <a:t>Çocuk neyi neden yaptığını bilmelidir.</a:t>
            </a:r>
          </a:p>
          <a:p>
            <a:pPr marL="0" indent="0">
              <a:buNone/>
            </a:pPr>
            <a:endParaRPr lang="tr-TR" dirty="0"/>
          </a:p>
          <a:p>
            <a:pPr marL="0" indent="0">
              <a:buNone/>
            </a:pPr>
            <a:endParaRPr lang="tr-TR" dirty="0" smtClean="0"/>
          </a:p>
          <a:p>
            <a:endParaRPr lang="tr-TR" dirty="0"/>
          </a:p>
          <a:p>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637946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355899" y="313509"/>
            <a:ext cx="3992732" cy="781125"/>
          </a:xfrm>
        </p:spPr>
        <p:txBody>
          <a:bodyPr/>
          <a:lstStyle/>
          <a:p>
            <a:r>
              <a:rPr lang="tr-TR" b="1" dirty="0" smtClean="0"/>
              <a:t>ÇOCUKLAR KIYASLAMA YAPILMAMALIDIR</a:t>
            </a:r>
            <a:endParaRPr lang="tr-TR" dirty="0"/>
          </a:p>
        </p:txBody>
      </p:sp>
      <p:sp>
        <p:nvSpPr>
          <p:cNvPr id="4" name="İçerik Yer Tutucusu 3"/>
          <p:cNvSpPr>
            <a:spLocks noGrp="1"/>
          </p:cNvSpPr>
          <p:nvPr>
            <p:ph sz="half" idx="2"/>
          </p:nvPr>
        </p:nvSpPr>
        <p:spPr>
          <a:xfrm>
            <a:off x="2355899" y="1328506"/>
            <a:ext cx="4342893" cy="3354060"/>
          </a:xfrm>
        </p:spPr>
        <p:txBody>
          <a:bodyPr/>
          <a:lstStyle/>
          <a:p>
            <a:r>
              <a:rPr lang="tr-TR" dirty="0"/>
              <a:t>“Sen niye Ali gibi düzenli olamıyorsun?” gibi cümlelerin çocukta kin gibi olumsuz duygular uyandırabileceğini </a:t>
            </a:r>
            <a:r>
              <a:rPr lang="tr-TR" dirty="0" smtClean="0"/>
              <a:t>hatırlayın.</a:t>
            </a:r>
            <a:endParaRPr lang="tr-TR" dirty="0"/>
          </a:p>
        </p:txBody>
      </p:sp>
      <p:sp>
        <p:nvSpPr>
          <p:cNvPr id="5" name="Metin Yer Tutucusu 4"/>
          <p:cNvSpPr>
            <a:spLocks noGrp="1"/>
          </p:cNvSpPr>
          <p:nvPr>
            <p:ph type="body" sz="quarter" idx="3"/>
          </p:nvPr>
        </p:nvSpPr>
        <p:spPr>
          <a:xfrm>
            <a:off x="7336793" y="4106304"/>
            <a:ext cx="3999001" cy="576262"/>
          </a:xfrm>
        </p:spPr>
        <p:txBody>
          <a:bodyPr/>
          <a:lstStyle/>
          <a:p>
            <a:r>
              <a:rPr lang="tr-TR" dirty="0"/>
              <a:t> </a:t>
            </a:r>
            <a:r>
              <a:rPr lang="tr-TR" b="1" dirty="0"/>
              <a:t>ETİKETLEME </a:t>
            </a:r>
            <a:r>
              <a:rPr lang="tr-TR" b="1" dirty="0" smtClean="0"/>
              <a:t>YAPILMAMALIDIR</a:t>
            </a:r>
            <a:endParaRPr lang="tr-TR" b="1" dirty="0"/>
          </a:p>
        </p:txBody>
      </p:sp>
      <p:sp>
        <p:nvSpPr>
          <p:cNvPr id="6" name="İçerik Yer Tutucusu 5"/>
          <p:cNvSpPr>
            <a:spLocks noGrp="1"/>
          </p:cNvSpPr>
          <p:nvPr>
            <p:ph sz="quarter" idx="4"/>
          </p:nvPr>
        </p:nvSpPr>
        <p:spPr>
          <a:xfrm>
            <a:off x="7336793" y="4973932"/>
            <a:ext cx="4338674" cy="3354060"/>
          </a:xfrm>
        </p:spPr>
        <p:txBody>
          <a:bodyPr/>
          <a:lstStyle/>
          <a:p>
            <a:r>
              <a:rPr lang="tr-TR" dirty="0"/>
              <a:t>Bu etiket olumlu da olsa olumsuz da olsa çocuk üzerinde belli belirsiz bir baskıya sahip olduğunu </a:t>
            </a:r>
            <a:r>
              <a:rPr lang="tr-TR" dirty="0" smtClean="0"/>
              <a:t>unutmayın.</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953" y="3739366"/>
            <a:ext cx="3898293" cy="3118634"/>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006" y="313509"/>
            <a:ext cx="3100819" cy="2607219"/>
          </a:xfrm>
          <a:prstGeom prst="rect">
            <a:avLst/>
          </a:prstGeom>
        </p:spPr>
      </p:pic>
    </p:spTree>
    <p:extLst>
      <p:ext uri="{BB962C8B-B14F-4D97-AF65-F5344CB8AC3E}">
        <p14:creationId xmlns:p14="http://schemas.microsoft.com/office/powerpoint/2010/main" val="3273465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ÇOCUĞUNUZU KOŞULSUZ OLARAK </a:t>
            </a:r>
            <a:br>
              <a:rPr lang="tr-TR" b="1" dirty="0"/>
            </a:br>
            <a:r>
              <a:rPr lang="tr-TR" b="1" dirty="0"/>
              <a:t>KABUL EDİN VE SEVİN</a:t>
            </a:r>
            <a:endParaRPr lang="tr-TR" dirty="0"/>
          </a:p>
        </p:txBody>
      </p:sp>
      <p:sp>
        <p:nvSpPr>
          <p:cNvPr id="3" name="İçerik Yer Tutucusu 2"/>
          <p:cNvSpPr>
            <a:spLocks noGrp="1"/>
          </p:cNvSpPr>
          <p:nvPr>
            <p:ph sz="half" idx="1"/>
          </p:nvPr>
        </p:nvSpPr>
        <p:spPr>
          <a:xfrm>
            <a:off x="2423749" y="2499360"/>
            <a:ext cx="4313864" cy="3777622"/>
          </a:xfrm>
        </p:spPr>
        <p:txBody>
          <a:bodyPr/>
          <a:lstStyle/>
          <a:p>
            <a:r>
              <a:rPr lang="tr-TR" dirty="0">
                <a:latin typeface="Comic Sans MS" panose="030F0702030302020204" pitchFamily="66" charset="0"/>
              </a:rPr>
              <a:t>Kendinizi çocuğun yerine koyarak durumunu </a:t>
            </a:r>
            <a:r>
              <a:rPr lang="tr-TR" dirty="0" smtClean="0">
                <a:latin typeface="Comic Sans MS" panose="030F0702030302020204" pitchFamily="66" charset="0"/>
              </a:rPr>
              <a:t>değerlendirin.</a:t>
            </a:r>
          </a:p>
          <a:p>
            <a:r>
              <a:rPr lang="tr-TR" dirty="0" smtClean="0">
                <a:latin typeface="Comic Sans MS" panose="030F0702030302020204" pitchFamily="66" charset="0"/>
              </a:rPr>
              <a:t>Çocuğun </a:t>
            </a:r>
            <a:r>
              <a:rPr lang="tr-TR" dirty="0">
                <a:latin typeface="Comic Sans MS" panose="030F0702030302020204" pitchFamily="66" charset="0"/>
              </a:rPr>
              <a:t>anne/babadan ayrı ve farklı duyup düşünebileceğini kabul </a:t>
            </a:r>
            <a:r>
              <a:rPr lang="tr-TR" dirty="0" smtClean="0">
                <a:latin typeface="Comic Sans MS" panose="030F0702030302020204" pitchFamily="66" charset="0"/>
              </a:rPr>
              <a:t>edin.</a:t>
            </a:r>
          </a:p>
          <a:p>
            <a:r>
              <a:rPr lang="tr-TR" dirty="0" smtClean="0">
                <a:latin typeface="Comic Sans MS" panose="030F0702030302020204" pitchFamily="66" charset="0"/>
              </a:rPr>
              <a:t>Çocuğun</a:t>
            </a:r>
            <a:r>
              <a:rPr lang="tr-TR" dirty="0">
                <a:latin typeface="Comic Sans MS" panose="030F0702030302020204" pitchFamily="66" charset="0"/>
              </a:rPr>
              <a:t>, gelişim süreci içinde bazı davranış ve duyguları bulunabileceğini ve bunların geçici olabileceğini kabul </a:t>
            </a:r>
            <a:r>
              <a:rPr lang="tr-TR" dirty="0" smtClean="0">
                <a:latin typeface="Comic Sans MS" panose="030F0702030302020204" pitchFamily="66" charset="0"/>
              </a:rPr>
              <a:t>edin.</a:t>
            </a:r>
            <a:endParaRPr lang="tr-TR" dirty="0">
              <a:latin typeface="Comic Sans MS" panose="030F0702030302020204" pitchFamily="66" charset="0"/>
            </a:endParaRPr>
          </a:p>
          <a:p>
            <a:endParaRPr lang="tr-TR" dirty="0"/>
          </a:p>
        </p:txBody>
      </p:sp>
      <p:pic>
        <p:nvPicPr>
          <p:cNvPr id="5" name="İçerik Yer Tutucusu 4"/>
          <p:cNvPicPr>
            <a:picLocks noGrp="1" noChangeAspect="1"/>
          </p:cNvPicPr>
          <p:nvPr>
            <p:ph sz="half" idx="2"/>
          </p:nvPr>
        </p:nvPicPr>
        <p:blipFill>
          <a:blip r:embed="rId2"/>
          <a:stretch>
            <a:fillRect/>
          </a:stretch>
        </p:blipFill>
        <p:spPr>
          <a:xfrm>
            <a:off x="7674922" y="2631327"/>
            <a:ext cx="3572566" cy="2383743"/>
          </a:xfrm>
          <a:prstGeom prst="rect">
            <a:avLst/>
          </a:prstGeom>
        </p:spPr>
      </p:pic>
    </p:spTree>
    <p:extLst>
      <p:ext uri="{BB962C8B-B14F-4D97-AF65-F5344CB8AC3E}">
        <p14:creationId xmlns:p14="http://schemas.microsoft.com/office/powerpoint/2010/main" val="319230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AİLEDEKİ </a:t>
            </a:r>
            <a:r>
              <a:rPr lang="tr-TR" b="1" dirty="0"/>
              <a:t>NORMAL İLETİŞİM VE </a:t>
            </a:r>
            <a:r>
              <a:rPr lang="tr-TR" b="1" dirty="0" smtClean="0"/>
              <a:t> </a:t>
            </a:r>
            <a:r>
              <a:rPr lang="tr-TR" b="1" dirty="0"/>
              <a:t>ETKİLEŞİMİ ENGELLEYEN FAKTÖRLER</a:t>
            </a:r>
            <a:endParaRPr lang="tr-TR" dirty="0"/>
          </a:p>
        </p:txBody>
      </p:sp>
      <p:sp>
        <p:nvSpPr>
          <p:cNvPr id="3" name="Metin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55119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364608" y="378453"/>
            <a:ext cx="3992732" cy="1591022"/>
          </a:xfrm>
        </p:spPr>
        <p:txBody>
          <a:bodyPr/>
          <a:lstStyle/>
          <a:p>
            <a:r>
              <a:rPr lang="tr-TR" b="1" dirty="0"/>
              <a:t>Aile ve bireyleri ilgilendiren konular üzerinde yüzeysel konuşma</a:t>
            </a:r>
            <a:endParaRPr lang="tr-TR" dirty="0"/>
          </a:p>
        </p:txBody>
      </p:sp>
      <p:sp>
        <p:nvSpPr>
          <p:cNvPr id="4" name="İçerik Yer Tutucusu 3"/>
          <p:cNvSpPr>
            <a:spLocks noGrp="1"/>
          </p:cNvSpPr>
          <p:nvPr>
            <p:ph sz="half" idx="2"/>
          </p:nvPr>
        </p:nvSpPr>
        <p:spPr>
          <a:xfrm>
            <a:off x="2095795" y="2190528"/>
            <a:ext cx="4530358" cy="3354060"/>
          </a:xfrm>
        </p:spPr>
        <p:txBody>
          <a:bodyPr/>
          <a:lstStyle/>
          <a:p>
            <a:r>
              <a:rPr lang="tr-TR" dirty="0"/>
              <a:t>Konuşma ve izah olmadan, </a:t>
            </a:r>
            <a:r>
              <a:rPr lang="tr-TR" dirty="0" smtClean="0"/>
              <a:t>karşıdakinin hareketlerini, düşüncelerini </a:t>
            </a:r>
            <a:r>
              <a:rPr lang="tr-TR" dirty="0"/>
              <a:t>yorumlamaya ve tahmin etmeye </a:t>
            </a:r>
            <a:r>
              <a:rPr lang="tr-TR" dirty="0" smtClean="0"/>
              <a:t>çalışma</a:t>
            </a:r>
          </a:p>
          <a:p>
            <a:r>
              <a:rPr lang="tr-TR" dirty="0" smtClean="0"/>
              <a:t>Geçmişteki </a:t>
            </a:r>
            <a:r>
              <a:rPr lang="tr-TR" dirty="0"/>
              <a:t>üzücü ve tatsız olayların sık sık gündeme </a:t>
            </a:r>
            <a:r>
              <a:rPr lang="tr-TR" dirty="0" smtClean="0"/>
              <a:t>getirilmesi</a:t>
            </a:r>
          </a:p>
          <a:p>
            <a:r>
              <a:rPr lang="tr-TR" dirty="0" smtClean="0"/>
              <a:t>Sorulan </a:t>
            </a:r>
            <a:r>
              <a:rPr lang="tr-TR" dirty="0"/>
              <a:t>soruları cevapsız bırakma</a:t>
            </a:r>
          </a:p>
        </p:txBody>
      </p:sp>
      <p:sp>
        <p:nvSpPr>
          <p:cNvPr id="5" name="Metin Yer Tutucusu 4"/>
          <p:cNvSpPr>
            <a:spLocks noGrp="1"/>
          </p:cNvSpPr>
          <p:nvPr>
            <p:ph type="body" sz="quarter" idx="3"/>
          </p:nvPr>
        </p:nvSpPr>
        <p:spPr>
          <a:xfrm>
            <a:off x="7241000" y="566057"/>
            <a:ext cx="3999001" cy="1091407"/>
          </a:xfrm>
        </p:spPr>
        <p:txBody>
          <a:bodyPr/>
          <a:lstStyle/>
          <a:p>
            <a:r>
              <a:rPr lang="tr-TR" b="1" dirty="0"/>
              <a:t>Olayların olumsuz yönlerini çıkarmaya çalışma</a:t>
            </a:r>
            <a:endParaRPr lang="tr-TR" dirty="0"/>
          </a:p>
        </p:txBody>
      </p:sp>
      <p:sp>
        <p:nvSpPr>
          <p:cNvPr id="6" name="İçerik Yer Tutucusu 5"/>
          <p:cNvSpPr>
            <a:spLocks noGrp="1"/>
          </p:cNvSpPr>
          <p:nvPr>
            <p:ph sz="quarter" idx="4"/>
          </p:nvPr>
        </p:nvSpPr>
        <p:spPr>
          <a:xfrm>
            <a:off x="7071164" y="2174497"/>
            <a:ext cx="4338674" cy="3354060"/>
          </a:xfrm>
        </p:spPr>
        <p:txBody>
          <a:bodyPr/>
          <a:lstStyle/>
          <a:p>
            <a:r>
              <a:rPr lang="tr-TR" dirty="0"/>
              <a:t>Küçük hataları çok </a:t>
            </a:r>
            <a:r>
              <a:rPr lang="tr-TR" dirty="0" smtClean="0"/>
              <a:t>abartma</a:t>
            </a:r>
          </a:p>
          <a:p>
            <a:r>
              <a:rPr lang="tr-TR" dirty="0" smtClean="0"/>
              <a:t>Fedakarlığı </a:t>
            </a:r>
            <a:r>
              <a:rPr lang="tr-TR" dirty="0"/>
              <a:t>devamlı karşı taraftan </a:t>
            </a:r>
            <a:r>
              <a:rPr lang="tr-TR" dirty="0" smtClean="0"/>
              <a:t>bekleme</a:t>
            </a:r>
          </a:p>
          <a:p>
            <a:r>
              <a:rPr lang="tr-TR" dirty="0" smtClean="0"/>
              <a:t>Ortak </a:t>
            </a:r>
            <a:r>
              <a:rPr lang="tr-TR" dirty="0"/>
              <a:t>faaliyetlere gereken önemi </a:t>
            </a:r>
            <a:r>
              <a:rPr lang="tr-TR" dirty="0" smtClean="0"/>
              <a:t>vermeme</a:t>
            </a:r>
          </a:p>
          <a:p>
            <a:r>
              <a:rPr lang="tr-TR" dirty="0" smtClean="0"/>
              <a:t>Karşıdakinin </a:t>
            </a:r>
            <a:r>
              <a:rPr lang="tr-TR" dirty="0"/>
              <a:t>kendisini ifade etmesine imkan tanımama</a:t>
            </a:r>
          </a:p>
          <a:p>
            <a:endParaRPr lang="tr-TR" dirty="0"/>
          </a:p>
        </p:txBody>
      </p:sp>
    </p:spTree>
    <p:extLst>
      <p:ext uri="{BB962C8B-B14F-4D97-AF65-F5344CB8AC3E}">
        <p14:creationId xmlns:p14="http://schemas.microsoft.com/office/powerpoint/2010/main" val="28381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6777" y="2551176"/>
            <a:ext cx="3881505" cy="2639994"/>
          </a:xfrm>
        </p:spPr>
      </p:pic>
      <p:sp>
        <p:nvSpPr>
          <p:cNvPr id="4" name="İçerik Yer Tutucusu 3"/>
          <p:cNvSpPr>
            <a:spLocks noGrp="1"/>
          </p:cNvSpPr>
          <p:nvPr>
            <p:ph sz="half" idx="2"/>
          </p:nvPr>
        </p:nvSpPr>
        <p:spPr>
          <a:xfrm>
            <a:off x="7190747" y="1905000"/>
            <a:ext cx="4313864" cy="3998844"/>
          </a:xfrm>
        </p:spPr>
        <p:txBody>
          <a:bodyPr>
            <a:normAutofit lnSpcReduction="10000"/>
          </a:bodyPr>
          <a:lstStyle/>
          <a:p>
            <a:pPr marL="0" indent="0">
              <a:buNone/>
            </a:pPr>
            <a:r>
              <a:rPr lang="tr-TR" b="1" dirty="0"/>
              <a:t>Bireylere söz ile baskı kurmaya </a:t>
            </a:r>
            <a:r>
              <a:rPr lang="tr-TR" b="1" dirty="0" smtClean="0"/>
              <a:t>çalışma</a:t>
            </a:r>
          </a:p>
          <a:p>
            <a:r>
              <a:rPr lang="tr-TR" dirty="0"/>
              <a:t>Abartılı bir şekilde onaylama ve reddetme</a:t>
            </a:r>
          </a:p>
          <a:p>
            <a:r>
              <a:rPr lang="tr-TR" dirty="0"/>
              <a:t>Sık sık öneride bulunma ve kişisel düşünceleri kabule zorlama</a:t>
            </a:r>
          </a:p>
          <a:p>
            <a:r>
              <a:rPr lang="tr-TR" dirty="0"/>
              <a:t>Suçlama , emir verme, tehdit etme</a:t>
            </a:r>
          </a:p>
          <a:p>
            <a:r>
              <a:rPr lang="tr-TR" dirty="0"/>
              <a:t>Samimiyetten uzak kalma , yalan söyleme</a:t>
            </a:r>
          </a:p>
          <a:p>
            <a:r>
              <a:rPr lang="tr-TR" dirty="0"/>
              <a:t>Alay etme, küçük düşürmeye çalışma, fikirlere değer vermeme</a:t>
            </a:r>
          </a:p>
          <a:p>
            <a:pPr marL="0" indent="0">
              <a:buNone/>
            </a:pPr>
            <a:endParaRPr lang="tr-TR" dirty="0"/>
          </a:p>
          <a:p>
            <a:endParaRPr lang="tr-TR" dirty="0"/>
          </a:p>
        </p:txBody>
      </p:sp>
    </p:spTree>
    <p:extLst>
      <p:ext uri="{BB962C8B-B14F-4D97-AF65-F5344CB8AC3E}">
        <p14:creationId xmlns:p14="http://schemas.microsoft.com/office/powerpoint/2010/main" val="1305188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4353" y="3744686"/>
            <a:ext cx="7690259" cy="1418559"/>
          </a:xfrm>
        </p:spPr>
        <p:txBody>
          <a:bodyPr>
            <a:normAutofit fontScale="90000"/>
          </a:bodyPr>
          <a:lstStyle/>
          <a:p>
            <a:r>
              <a:rPr lang="tr-TR" dirty="0" smtClean="0"/>
              <a:t>BENİ DİNLEDİĞİNİZ İÇİN TEŞEKKÜRLER…</a:t>
            </a:r>
            <a:endParaRPr lang="tr-TR" dirty="0"/>
          </a:p>
        </p:txBody>
      </p:sp>
    </p:spTree>
    <p:extLst>
      <p:ext uri="{BB962C8B-B14F-4D97-AF65-F5344CB8AC3E}">
        <p14:creationId xmlns:p14="http://schemas.microsoft.com/office/powerpoint/2010/main" val="121389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NELERDEN BAHSEDECEĞİZ ?</a:t>
            </a:r>
            <a:endParaRPr lang="tr-TR" dirty="0"/>
          </a:p>
        </p:txBody>
      </p:sp>
      <p:sp>
        <p:nvSpPr>
          <p:cNvPr id="3" name="İçerik Yer Tutucusu 2"/>
          <p:cNvSpPr>
            <a:spLocks noGrp="1"/>
          </p:cNvSpPr>
          <p:nvPr>
            <p:ph idx="1"/>
          </p:nvPr>
        </p:nvSpPr>
        <p:spPr>
          <a:xfrm>
            <a:off x="2528252" y="2151017"/>
            <a:ext cx="8915400" cy="3777622"/>
          </a:xfrm>
        </p:spPr>
        <p:txBody>
          <a:bodyPr/>
          <a:lstStyle/>
          <a:p>
            <a:r>
              <a:rPr lang="tr-TR" dirty="0" smtClean="0"/>
              <a:t>İletişim nedir ?</a:t>
            </a:r>
          </a:p>
          <a:p>
            <a:r>
              <a:rPr lang="tr-TR" dirty="0" smtClean="0"/>
              <a:t>Aile içi iletişim neden önemlidir ?</a:t>
            </a:r>
          </a:p>
          <a:p>
            <a:r>
              <a:rPr lang="tr-TR" dirty="0" smtClean="0"/>
              <a:t>Ailelerin etkili bir iletişim kurmak için ne yapması gerekir ?</a:t>
            </a:r>
          </a:p>
          <a:p>
            <a:r>
              <a:rPr lang="tr-TR" dirty="0" smtClean="0"/>
              <a:t> Ailedeki normal iletişimi etkileyen faktörler </a:t>
            </a:r>
            <a:endParaRPr lang="tr-TR" dirty="0"/>
          </a:p>
        </p:txBody>
      </p:sp>
    </p:spTree>
    <p:extLst>
      <p:ext uri="{BB962C8B-B14F-4D97-AF65-F5344CB8AC3E}">
        <p14:creationId xmlns:p14="http://schemas.microsoft.com/office/powerpoint/2010/main" val="53366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58287" y="1569494"/>
            <a:ext cx="3505199" cy="976312"/>
          </a:xfrm>
        </p:spPr>
        <p:txBody>
          <a:bodyPr>
            <a:normAutofit/>
          </a:bodyPr>
          <a:lstStyle/>
          <a:p>
            <a:r>
              <a:rPr lang="tr-TR" sz="3200" dirty="0" smtClean="0"/>
              <a:t>İLETİŞİM NEDİR ?</a:t>
            </a:r>
            <a:endParaRPr lang="tr-TR" sz="32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2607" y="2057650"/>
            <a:ext cx="4510585" cy="2863102"/>
          </a:xfrm>
        </p:spPr>
      </p:pic>
      <p:sp>
        <p:nvSpPr>
          <p:cNvPr id="4" name="Metin Yer Tutucusu 3"/>
          <p:cNvSpPr>
            <a:spLocks noGrp="1"/>
          </p:cNvSpPr>
          <p:nvPr>
            <p:ph type="body" sz="half" idx="2"/>
          </p:nvPr>
        </p:nvSpPr>
        <p:spPr>
          <a:xfrm>
            <a:off x="2258287" y="3035528"/>
            <a:ext cx="3505199" cy="4262436"/>
          </a:xfrm>
        </p:spPr>
        <p:txBody>
          <a:bodyPr>
            <a:normAutofit/>
          </a:bodyPr>
          <a:lstStyle/>
          <a:p>
            <a:r>
              <a:rPr lang="tr-TR" sz="1600" b="1" dirty="0"/>
              <a:t>Aile içi iletişim en basit tanımı ile aile üyelerinin birbirlerine sözel ve sözel olmayan davranışları ile verdikleri tepki ve mesajlardır.</a:t>
            </a:r>
          </a:p>
        </p:txBody>
      </p:sp>
    </p:spTree>
    <p:extLst>
      <p:ext uri="{BB962C8B-B14F-4D97-AF65-F5344CB8AC3E}">
        <p14:creationId xmlns:p14="http://schemas.microsoft.com/office/powerpoint/2010/main" val="380011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AİLE İÇİ İLETİŞİM NEDEN </a:t>
            </a:r>
            <a:r>
              <a:rPr lang="tr-TR" b="1" dirty="0" smtClean="0"/>
              <a:t>ÖNEMLİDİR ?</a:t>
            </a:r>
            <a:endParaRPr lang="tr-TR" dirty="0"/>
          </a:p>
        </p:txBody>
      </p:sp>
      <p:sp>
        <p:nvSpPr>
          <p:cNvPr id="3" name="İçerik Yer Tutucusu 2"/>
          <p:cNvSpPr>
            <a:spLocks noGrp="1"/>
          </p:cNvSpPr>
          <p:nvPr>
            <p:ph sz="half" idx="1"/>
          </p:nvPr>
        </p:nvSpPr>
        <p:spPr/>
        <p:txBody>
          <a:bodyPr/>
          <a:lstStyle/>
          <a:p>
            <a:r>
              <a:rPr lang="tr-TR" dirty="0"/>
              <a:t>Çünkü bireyin ilk deneyimlerini </a:t>
            </a:r>
            <a:r>
              <a:rPr lang="tr-TR" dirty="0" err="1"/>
              <a:t>kazandığı,ilk</a:t>
            </a:r>
            <a:r>
              <a:rPr lang="tr-TR" dirty="0"/>
              <a:t> tutum ve davranışların belirlendiği ortam ailesidir. Çocuğa yöneltilen ve ona karşı takınılan davranış ilk yaşantıların örülmesinde büyük öneme sahiptir. Bu dönemde çocuk toplumun bir bireyi olacağını öğrenirken aynı zamanda kopya edeceği bir modele gereksinim duyar.</a:t>
            </a:r>
          </a:p>
        </p:txBody>
      </p:sp>
      <p:sp>
        <p:nvSpPr>
          <p:cNvPr id="4" name="İçerik Yer Tutucusu 3"/>
          <p:cNvSpPr>
            <a:spLocks noGrp="1"/>
          </p:cNvSpPr>
          <p:nvPr>
            <p:ph sz="half" idx="2"/>
          </p:nvPr>
        </p:nvSpPr>
        <p:spPr>
          <a:xfrm>
            <a:off x="7291496" y="4833256"/>
            <a:ext cx="4313864" cy="957376"/>
          </a:xfrm>
        </p:spPr>
        <p:txBody>
          <a:bodyPr/>
          <a:lstStyle/>
          <a:p>
            <a:r>
              <a:rPr lang="tr-TR" b="1" dirty="0" smtClean="0"/>
              <a:t>Kişiliğin </a:t>
            </a:r>
            <a:r>
              <a:rPr lang="tr-TR" b="1" dirty="0"/>
              <a:t>oluşumu için gerekli olan özdeşleştirme aile içindeki üyeler ile gerçekleşir</a:t>
            </a:r>
            <a:r>
              <a:rPr lang="tr-TR" b="1" dirty="0" smtClean="0"/>
              <a:t>.</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250" y="2266964"/>
            <a:ext cx="3954357" cy="2104738"/>
          </a:xfrm>
          <a:prstGeom prst="rect">
            <a:avLst/>
          </a:prstGeom>
        </p:spPr>
      </p:pic>
    </p:spTree>
    <p:extLst>
      <p:ext uri="{BB962C8B-B14F-4D97-AF65-F5344CB8AC3E}">
        <p14:creationId xmlns:p14="http://schemas.microsoft.com/office/powerpoint/2010/main" val="1631358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847373" y="792480"/>
            <a:ext cx="4313864" cy="3777622"/>
          </a:xfrm>
        </p:spPr>
        <p:txBody>
          <a:bodyPr/>
          <a:lstStyle/>
          <a:p>
            <a:r>
              <a:rPr lang="tr-TR" dirty="0" smtClean="0"/>
              <a:t>Etkili </a:t>
            </a:r>
            <a:r>
              <a:rPr lang="tr-TR" dirty="0"/>
              <a:t>bir </a:t>
            </a:r>
            <a:r>
              <a:rPr lang="tr-TR" dirty="0" err="1"/>
              <a:t>iletişim,aile</a:t>
            </a:r>
            <a:r>
              <a:rPr lang="tr-TR" dirty="0"/>
              <a:t> üyelerinin karşılıklı olarak birbirlerinin düşünce ve duygularını anlamalarını </a:t>
            </a:r>
            <a:r>
              <a:rPr lang="tr-TR" dirty="0" err="1"/>
              <a:t>sağlar,işbirliği,yardımlaşma</a:t>
            </a:r>
            <a:r>
              <a:rPr lang="tr-TR" dirty="0"/>
              <a:t> ve paylaşma davranışlarına yol açar, çocukların gelişmesi için uygun bir ortam oluşmasını sağlar.</a:t>
            </a:r>
          </a:p>
        </p:txBody>
      </p:sp>
      <p:sp>
        <p:nvSpPr>
          <p:cNvPr id="4" name="İçerik Yer Tutucusu 3"/>
          <p:cNvSpPr>
            <a:spLocks noGrp="1"/>
          </p:cNvSpPr>
          <p:nvPr>
            <p:ph sz="half" idx="2"/>
          </p:nvPr>
        </p:nvSpPr>
        <p:spPr>
          <a:xfrm>
            <a:off x="7277833" y="4042107"/>
            <a:ext cx="4313864" cy="3777622"/>
          </a:xfrm>
        </p:spPr>
        <p:txBody>
          <a:bodyPr/>
          <a:lstStyle/>
          <a:p>
            <a:r>
              <a:rPr lang="tr-TR" dirty="0"/>
              <a:t> İyi bir iletişimin gerçekleştiği aile ortamında çocuklar daha özerk ve bağımsız bir kişilik geliştirirler. Düşünme</a:t>
            </a:r>
            <a:r>
              <a:rPr lang="tr-TR" dirty="0" smtClean="0"/>
              <a:t>, düşünce </a:t>
            </a:r>
            <a:r>
              <a:rPr lang="tr-TR" dirty="0"/>
              <a:t>ve duygularını açıklama özgürlüğü ve alışkanlığı kazanırlar. Kısaca bağımsız birey olma yolunda olumlu tecrübeler </a:t>
            </a:r>
            <a:r>
              <a:rPr lang="tr-TR" dirty="0" smtClean="0"/>
              <a:t>kazanırlar.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833" y="792480"/>
            <a:ext cx="4313864" cy="229035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739" y="4042107"/>
            <a:ext cx="3997133" cy="2402236"/>
          </a:xfrm>
          <a:prstGeom prst="rect">
            <a:avLst/>
          </a:prstGeom>
        </p:spPr>
      </p:pic>
    </p:spTree>
    <p:extLst>
      <p:ext uri="{BB962C8B-B14F-4D97-AF65-F5344CB8AC3E}">
        <p14:creationId xmlns:p14="http://schemas.microsoft.com/office/powerpoint/2010/main" val="305340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7495547" y="760875"/>
            <a:ext cx="4313864" cy="3777622"/>
          </a:xfrm>
        </p:spPr>
        <p:txBody>
          <a:bodyPr>
            <a:normAutofit/>
          </a:bodyPr>
          <a:lstStyle/>
          <a:p>
            <a:r>
              <a:rPr lang="tr-TR" dirty="0" smtClean="0"/>
              <a:t>İletişim </a:t>
            </a:r>
            <a:r>
              <a:rPr lang="tr-TR" dirty="0"/>
              <a:t>doğru bir şekilde sağlandığında insanlar karşıdakinin duygu ve düşüncelerini anlayabilir hale gelir. Bu nedenle etkili iletişim sadece kendini ifade etmekten değil</a:t>
            </a:r>
            <a:r>
              <a:rPr lang="tr-TR" dirty="0" smtClean="0"/>
              <a:t>, aynı </a:t>
            </a:r>
            <a:r>
              <a:rPr lang="tr-TR" dirty="0"/>
              <a:t>zamanda söylenenleri de dinleyebilmekten geçer.</a:t>
            </a:r>
          </a:p>
        </p:txBody>
      </p:sp>
      <p:sp>
        <p:nvSpPr>
          <p:cNvPr id="4" name="İçerik Yer Tutucusu 3"/>
          <p:cNvSpPr>
            <a:spLocks noGrp="1"/>
          </p:cNvSpPr>
          <p:nvPr>
            <p:ph sz="half" idx="2"/>
          </p:nvPr>
        </p:nvSpPr>
        <p:spPr>
          <a:xfrm>
            <a:off x="7495547" y="3476050"/>
            <a:ext cx="4313864" cy="3777622"/>
          </a:xfrm>
        </p:spPr>
        <p:txBody>
          <a:bodyPr>
            <a:normAutofit/>
          </a:bodyPr>
          <a:lstStyle/>
          <a:p>
            <a:r>
              <a:rPr lang="tr-TR" dirty="0"/>
              <a:t> Duygu ve düşüncelerini açık ve dürüst bir şekilde dile getirebilen aile üyeleri kimi zaman “ÇÖZÜLEMEZ” gibi görünen problemleri de çözebilme şansına sahip olur. </a:t>
            </a:r>
            <a:endParaRPr lang="tr-TR" dirty="0" smtClean="0"/>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856" y="1574449"/>
            <a:ext cx="4317621" cy="3502648"/>
          </a:xfrm>
          <a:prstGeom prst="rect">
            <a:avLst/>
          </a:prstGeom>
        </p:spPr>
      </p:pic>
    </p:spTree>
    <p:extLst>
      <p:ext uri="{BB962C8B-B14F-4D97-AF65-F5344CB8AC3E}">
        <p14:creationId xmlns:p14="http://schemas.microsoft.com/office/powerpoint/2010/main" val="41772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5561" y="1969308"/>
            <a:ext cx="4726386" cy="2802990"/>
          </a:xfrm>
        </p:spPr>
      </p:pic>
      <p:sp>
        <p:nvSpPr>
          <p:cNvPr id="4" name="Metin Yer Tutucusu 3"/>
          <p:cNvSpPr>
            <a:spLocks noGrp="1"/>
          </p:cNvSpPr>
          <p:nvPr>
            <p:ph type="body" sz="half" idx="2"/>
          </p:nvPr>
        </p:nvSpPr>
        <p:spPr>
          <a:xfrm>
            <a:off x="2354080" y="2399801"/>
            <a:ext cx="3505199" cy="4262436"/>
          </a:xfrm>
        </p:spPr>
        <p:txBody>
          <a:bodyPr/>
          <a:lstStyle/>
          <a:p>
            <a:r>
              <a:rPr lang="tr-TR" dirty="0"/>
              <a:t>Açık ve dürüst bir iletişimi sağlayamayan aileler ise problem çözümlerinde başarısız olmakta, aile içinde zayıf duygusal bağ</a:t>
            </a:r>
            <a:r>
              <a:rPr lang="tr-TR" dirty="0" smtClean="0"/>
              <a:t>, samimiyet </a:t>
            </a:r>
            <a:r>
              <a:rPr lang="tr-TR" dirty="0"/>
              <a:t>eksikliği oluşmaktadır. Uzun vadede ise zayıf </a:t>
            </a:r>
            <a:r>
              <a:rPr lang="tr-TR" dirty="0" smtClean="0"/>
              <a:t>iletişim ; aile </a:t>
            </a:r>
            <a:r>
              <a:rPr lang="tr-TR" dirty="0"/>
              <a:t>üyelerinin ayrı </a:t>
            </a:r>
            <a:r>
              <a:rPr lang="tr-TR" dirty="0" smtClean="0"/>
              <a:t>yaşaması , ebeveynlerin </a:t>
            </a:r>
            <a:r>
              <a:rPr lang="tr-TR" dirty="0"/>
              <a:t>boşanması ve çocuklarda artan uyum ve davranış problemleri ile sonuçlanmaktadır.</a:t>
            </a:r>
          </a:p>
          <a:p>
            <a:endParaRPr lang="tr-TR" dirty="0"/>
          </a:p>
        </p:txBody>
      </p:sp>
    </p:spTree>
    <p:extLst>
      <p:ext uri="{BB962C8B-B14F-4D97-AF65-F5344CB8AC3E}">
        <p14:creationId xmlns:p14="http://schemas.microsoft.com/office/powerpoint/2010/main" val="174545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AİLELERİN </a:t>
            </a:r>
            <a:r>
              <a:rPr lang="tr-TR" b="1" dirty="0"/>
              <a:t>ETKİLİ BİR İLETİŞİM KURMAK İÇİN NE YEPMASI GEREKİR?</a:t>
            </a:r>
            <a:endParaRPr lang="tr-TR" dirty="0"/>
          </a:p>
        </p:txBody>
      </p:sp>
      <p:sp>
        <p:nvSpPr>
          <p:cNvPr id="3" name="Metin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763350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AİLE BİREYLERİ BİRBİRLERİNE ZAMAN AYIRMALIDIR</a:t>
            </a:r>
            <a:endParaRPr lang="tr-TR" dirty="0"/>
          </a:p>
        </p:txBody>
      </p:sp>
      <p:sp>
        <p:nvSpPr>
          <p:cNvPr id="3" name="İçerik Yer Tutucusu 2"/>
          <p:cNvSpPr>
            <a:spLocks noGrp="1"/>
          </p:cNvSpPr>
          <p:nvPr>
            <p:ph sz="half" idx="1"/>
          </p:nvPr>
        </p:nvSpPr>
        <p:spPr>
          <a:xfrm>
            <a:off x="2476001" y="2664823"/>
            <a:ext cx="4313864" cy="3777622"/>
          </a:xfrm>
        </p:spPr>
        <p:txBody>
          <a:bodyPr/>
          <a:lstStyle/>
          <a:p>
            <a:r>
              <a:rPr lang="tr-TR" dirty="0"/>
              <a:t>Yapılan araştırmalar aile içi iletişimde yaşanan sorunlardan bir tanesinin de, aile üyelerinin birbirlerine yeterince zaman ayıramaması olduğunu gösteriyor. Bu </a:t>
            </a:r>
            <a:r>
              <a:rPr lang="tr-TR" dirty="0" err="1"/>
              <a:t>nedenle;etkili</a:t>
            </a:r>
            <a:r>
              <a:rPr lang="tr-TR" dirty="0"/>
              <a:t> bir iletişim kurmanın temel prensiplerinden biri de iletişimi sıklaştırmaktır.</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53302" y="2143080"/>
            <a:ext cx="3980378" cy="3778250"/>
          </a:xfrm>
        </p:spPr>
      </p:pic>
    </p:spTree>
    <p:extLst>
      <p:ext uri="{BB962C8B-B14F-4D97-AF65-F5344CB8AC3E}">
        <p14:creationId xmlns:p14="http://schemas.microsoft.com/office/powerpoint/2010/main" val="154168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TotalTime>
  <Words>788</Words>
  <Application>Microsoft Office PowerPoint</Application>
  <PresentationFormat>Geniş ekran</PresentationFormat>
  <Paragraphs>77</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Century Gothic</vt:lpstr>
      <vt:lpstr>Comic Sans MS</vt:lpstr>
      <vt:lpstr>Times New Roman</vt:lpstr>
      <vt:lpstr>Wingdings 3</vt:lpstr>
      <vt:lpstr>Duman</vt:lpstr>
      <vt:lpstr>AİLE İÇİ İLETİŞİM </vt:lpstr>
      <vt:lpstr>NELERDEN BAHSEDECEĞİZ ?</vt:lpstr>
      <vt:lpstr>İLETİŞİM NEDİR ?</vt:lpstr>
      <vt:lpstr>AİLE İÇİ İLETİŞİM NEDEN ÖNEMLİDİR ?</vt:lpstr>
      <vt:lpstr>PowerPoint Sunusu</vt:lpstr>
      <vt:lpstr>PowerPoint Sunusu</vt:lpstr>
      <vt:lpstr>PowerPoint Sunusu</vt:lpstr>
      <vt:lpstr>AİLELERİN ETKİLİ BİR İLETİŞİM KURMAK İÇİN NE YEPMASI GEREKİR?</vt:lpstr>
      <vt:lpstr>AİLE BİREYLERİ BİRBİRLERİNE ZAMAN AYIRMALIDIR</vt:lpstr>
      <vt:lpstr>PowerPoint Sunusu</vt:lpstr>
      <vt:lpstr>PowerPoint Sunusu</vt:lpstr>
      <vt:lpstr>PowerPoint Sunusu</vt:lpstr>
      <vt:lpstr>PowerPoint Sunusu</vt:lpstr>
      <vt:lpstr>PowerPoint Sunusu</vt:lpstr>
      <vt:lpstr>ÇOCUĞUNUZU KOŞULSUZ OLARAK  KABUL EDİN VE SEVİN</vt:lpstr>
      <vt:lpstr>AİLEDEKİ NORMAL İLETİŞİM VE  ETKİLEŞİMİ ENGELLEYEN FAKTÖRLER</vt:lpstr>
      <vt:lpstr>PowerPoint Sunusu</vt:lpstr>
      <vt:lpstr>PowerPoint Sunusu</vt:lpstr>
      <vt:lpstr>BENİ 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 İLETİŞİM </dc:title>
  <dc:creator>Win10</dc:creator>
  <cp:lastModifiedBy>REHBERLİK</cp:lastModifiedBy>
  <cp:revision>11</cp:revision>
  <dcterms:created xsi:type="dcterms:W3CDTF">2020-11-11T07:01:12Z</dcterms:created>
  <dcterms:modified xsi:type="dcterms:W3CDTF">2024-04-19T08:14:12Z</dcterms:modified>
</cp:coreProperties>
</file>