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42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74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7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98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23235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6065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0300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55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31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6819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24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6046E2-2385-4C18-9A48-9DE09CC22881}" type="datetimeFigureOut">
              <a:rPr lang="tr-TR" smtClean="0"/>
              <a:t>13.10.2020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34CD1A-0E2D-4037-BC16-C49307B5BB2A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3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12" Type="http://schemas.openxmlformats.org/officeDocument/2006/relationships/image" Target="../media/image17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emf"/><Relationship Id="rId5" Type="http://schemas.openxmlformats.org/officeDocument/2006/relationships/image" Target="../media/image10.jpeg"/><Relationship Id="rId10" Type="http://schemas.openxmlformats.org/officeDocument/2006/relationships/image" Target="../media/image15.emf"/><Relationship Id="rId4" Type="http://schemas.openxmlformats.org/officeDocument/2006/relationships/image" Target="../media/image9.jpeg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Salgın döneminde psikolojik sağlamlık</a:t>
            </a:r>
            <a:endParaRPr lang="tr-T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2638" y="931025"/>
            <a:ext cx="10178322" cy="1492132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Neler yapacağız ?</a:t>
            </a:r>
            <a:endParaRPr lang="tr-T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7507" y="2904310"/>
            <a:ext cx="10178322" cy="3593591"/>
          </a:xfrm>
        </p:spPr>
        <p:txBody>
          <a:bodyPr/>
          <a:lstStyle/>
          <a:p>
            <a:r>
              <a:rPr lang="tr-TR" dirty="0" smtClean="0"/>
              <a:t>Salgın hastalık döneminde neler hissediyoruz? Ne düşünüyoruz? Nasıl davranıyoruz ?</a:t>
            </a:r>
          </a:p>
          <a:p>
            <a:r>
              <a:rPr lang="tr-TR" dirty="0" smtClean="0"/>
              <a:t>Bu durumla baş etmek için neler yapabiliriz ?</a:t>
            </a:r>
          </a:p>
          <a:p>
            <a:r>
              <a:rPr lang="tr-TR" dirty="0" smtClean="0"/>
              <a:t>Salgın hastalık döneminde neler yapmalıyız 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3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Duygularımıza kulak veriyor muyuz ?</a:t>
            </a:r>
            <a:endParaRPr lang="tr-T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396788"/>
            <a:ext cx="4800600" cy="3397924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Kötümser                Neşeli            </a:t>
            </a:r>
          </a:p>
          <a:p>
            <a:pPr marL="0" indent="0">
              <a:buNone/>
            </a:pPr>
            <a:r>
              <a:rPr lang="tr-TR" dirty="0" smtClean="0"/>
              <a:t>Mutlu                      Kırılmış</a:t>
            </a:r>
          </a:p>
          <a:p>
            <a:pPr marL="0" indent="0">
              <a:buNone/>
            </a:pPr>
            <a:r>
              <a:rPr lang="tr-TR" dirty="0" smtClean="0"/>
              <a:t>Üzgün                     Kaygılı</a:t>
            </a:r>
          </a:p>
          <a:p>
            <a:pPr marL="0" indent="0">
              <a:buNone/>
            </a:pPr>
            <a:r>
              <a:rPr lang="tr-TR" dirty="0" smtClean="0"/>
              <a:t>Sinirli                      Yalnız</a:t>
            </a:r>
          </a:p>
          <a:p>
            <a:pPr marL="0" indent="0">
              <a:buNone/>
            </a:pPr>
            <a:r>
              <a:rPr lang="tr-TR" dirty="0" smtClean="0"/>
              <a:t>Stresli                     Anlaşılmamış</a:t>
            </a:r>
          </a:p>
          <a:p>
            <a:pPr marL="0" indent="0">
              <a:buNone/>
            </a:pPr>
            <a:r>
              <a:rPr lang="tr-TR" dirty="0" smtClean="0"/>
              <a:t>Gergin                    Umutlu</a:t>
            </a:r>
          </a:p>
          <a:p>
            <a:pPr marL="0" indent="0">
              <a:buNone/>
            </a:pPr>
            <a:r>
              <a:rPr lang="tr-TR" dirty="0" smtClean="0"/>
              <a:t>Bıkkın </a:t>
            </a:r>
            <a:r>
              <a:rPr lang="tr-TR" dirty="0"/>
              <a:t> </a:t>
            </a:r>
            <a:r>
              <a:rPr lang="tr-TR" dirty="0" smtClean="0"/>
              <a:t>                   Sıkılmış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83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dirty="0">
                <a:solidFill>
                  <a:srgbClr val="008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Salgın hastalık sürecinde neler hissettiniz, neler düşündünüz neler yaptınız?</a:t>
            </a:r>
            <a:r>
              <a:rPr lang="tr-TR" sz="5400" dirty="0">
                <a:solidFill>
                  <a:srgbClr val="0089B1"/>
                </a:solidFill>
              </a:rPr>
              <a:t/>
            </a:r>
            <a:br>
              <a:rPr lang="tr-TR" sz="5400" dirty="0">
                <a:solidFill>
                  <a:srgbClr val="0089B1"/>
                </a:solidFill>
              </a:rPr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766001"/>
            <a:ext cx="2395936" cy="30665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026" y="2691251"/>
            <a:ext cx="2395936" cy="30604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658" y="1766001"/>
            <a:ext cx="2395936" cy="306655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375954" y="2162465"/>
            <a:ext cx="14369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Kaygı</a:t>
            </a:r>
          </a:p>
          <a:p>
            <a:endParaRPr lang="tr-TR" dirty="0" smtClean="0"/>
          </a:p>
          <a:p>
            <a:r>
              <a:rPr lang="tr-TR" dirty="0" smtClean="0"/>
              <a:t>Korku</a:t>
            </a:r>
          </a:p>
          <a:p>
            <a:endParaRPr lang="tr-TR" dirty="0" smtClean="0"/>
          </a:p>
          <a:p>
            <a:r>
              <a:rPr lang="tr-TR" dirty="0" smtClean="0"/>
              <a:t>Üzüntü</a:t>
            </a:r>
          </a:p>
          <a:p>
            <a:endParaRPr lang="tr-TR" dirty="0" smtClean="0"/>
          </a:p>
          <a:p>
            <a:r>
              <a:rPr lang="tr-TR" dirty="0" smtClean="0"/>
              <a:t>Çaresizlik</a:t>
            </a:r>
          </a:p>
          <a:p>
            <a:endParaRPr lang="tr-TR" dirty="0" smtClean="0"/>
          </a:p>
          <a:p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4656738" y="3195433"/>
            <a:ext cx="2428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Okula gidebilecek miyim?</a:t>
            </a:r>
          </a:p>
          <a:p>
            <a:endParaRPr lang="tr-TR" dirty="0"/>
          </a:p>
          <a:p>
            <a:r>
              <a:rPr lang="tr-TR" dirty="0"/>
              <a:t>Ailemden biri hasta olur mu?</a:t>
            </a:r>
          </a:p>
          <a:p>
            <a:endParaRPr lang="tr-TR" dirty="0"/>
          </a:p>
          <a:p>
            <a:r>
              <a:rPr lang="tr-TR" dirty="0"/>
              <a:t>Arkadaşlarımla eskisi gibi görüşebilecek miyim ?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8340658" y="2283615"/>
            <a:ext cx="2277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Ağlamak</a:t>
            </a:r>
          </a:p>
          <a:p>
            <a:endParaRPr lang="tr-TR" dirty="0"/>
          </a:p>
          <a:p>
            <a:r>
              <a:rPr lang="tr-TR" dirty="0"/>
              <a:t>İçine kapanmak </a:t>
            </a:r>
          </a:p>
          <a:p>
            <a:endParaRPr lang="tr-TR" dirty="0"/>
          </a:p>
          <a:p>
            <a:r>
              <a:rPr lang="tr-TR" dirty="0"/>
              <a:t>Hiçbir şey yapmak istememek </a:t>
            </a:r>
          </a:p>
          <a:p>
            <a:endParaRPr lang="tr-TR" dirty="0"/>
          </a:p>
          <a:p>
            <a:r>
              <a:rPr lang="tr-TR" dirty="0"/>
              <a:t>Uyku sorunları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Güvenli bir limanınız var mı ?</a:t>
            </a:r>
            <a:endParaRPr lang="tr-T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990" y="1874516"/>
            <a:ext cx="6818811" cy="4922161"/>
          </a:xfrm>
          <a:prstGeom prst="rect">
            <a:avLst/>
          </a:prstGeom>
        </p:spPr>
      </p:pic>
      <p:sp>
        <p:nvSpPr>
          <p:cNvPr id="5" name="TextBox 24">
            <a:extLst>
              <a:ext uri="{FF2B5EF4-FFF2-40B4-BE49-F238E27FC236}">
                <a16:creationId xmlns:a16="http://schemas.microsoft.com/office/drawing/2014/main" xmlns="" id="{06959549-9FCF-6B46-9D2C-8EA205AC8D80}"/>
              </a:ext>
            </a:extLst>
          </p:cNvPr>
          <p:cNvSpPr txBox="1"/>
          <p:nvPr/>
        </p:nvSpPr>
        <p:spPr>
          <a:xfrm rot="21209860">
            <a:off x="2985723" y="4139995"/>
            <a:ext cx="79441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>
                <a:solidFill>
                  <a:srgbClr val="E67550"/>
                </a:solidFill>
              </a:rPr>
              <a:t>Gezi</a:t>
            </a:r>
          </a:p>
          <a:p>
            <a:pPr algn="r"/>
            <a:r>
              <a:rPr lang="tr-TR" sz="1050" dirty="0">
                <a:solidFill>
                  <a:srgbClr val="E67550"/>
                </a:solidFill>
              </a:rPr>
              <a:t>Doğum </a:t>
            </a:r>
            <a:br>
              <a:rPr lang="tr-TR" sz="1050" dirty="0">
                <a:solidFill>
                  <a:srgbClr val="E67550"/>
                </a:solidFill>
              </a:rPr>
            </a:br>
            <a:r>
              <a:rPr lang="tr-TR" sz="1050" dirty="0">
                <a:solidFill>
                  <a:srgbClr val="E67550"/>
                </a:solidFill>
              </a:rPr>
              <a:t>günü</a:t>
            </a:r>
          </a:p>
          <a:p>
            <a:pPr algn="r"/>
            <a:r>
              <a:rPr lang="tr-TR" sz="1050" dirty="0">
                <a:solidFill>
                  <a:srgbClr val="E67550"/>
                </a:solidFill>
              </a:rPr>
              <a:t>Ziyaret</a:t>
            </a:r>
          </a:p>
          <a:p>
            <a:pPr algn="r"/>
            <a:r>
              <a:rPr lang="tr-TR" sz="1050" dirty="0">
                <a:solidFill>
                  <a:srgbClr val="E67550"/>
                </a:solidFill>
              </a:rPr>
              <a:t>Kutlamalar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xmlns="" id="{81F4E6B3-3CFD-FC42-A485-30DD3D72198C}"/>
              </a:ext>
            </a:extLst>
          </p:cNvPr>
          <p:cNvSpPr txBox="1"/>
          <p:nvPr/>
        </p:nvSpPr>
        <p:spPr>
          <a:xfrm rot="21291036">
            <a:off x="3638587" y="3781599"/>
            <a:ext cx="934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r">
              <a:buFont typeface="Arial" panose="020B0604020202020204" pitchFamily="34" charset="0"/>
              <a:buChar char="•"/>
            </a:pPr>
            <a:r>
              <a:rPr lang="fi" sz="1100" dirty="0">
                <a:solidFill>
                  <a:srgbClr val="1FA848"/>
                </a:solidFill>
              </a:rPr>
              <a:t>Sakin</a:t>
            </a:r>
            <a:br>
              <a:rPr lang="fi" sz="1100" dirty="0">
                <a:solidFill>
                  <a:srgbClr val="1FA848"/>
                </a:solidFill>
              </a:rPr>
            </a:br>
            <a:r>
              <a:rPr lang="fi" sz="1100" dirty="0">
                <a:solidFill>
                  <a:srgbClr val="1FA848"/>
                </a:solidFill>
              </a:rPr>
              <a:t>kalma</a:t>
            </a:r>
          </a:p>
          <a:p>
            <a:pPr marL="90488" indent="-90488" algn="r">
              <a:buFont typeface="Arial" panose="020B0604020202020204" pitchFamily="34" charset="0"/>
              <a:buChar char="•"/>
            </a:pPr>
            <a:r>
              <a:rPr lang="fi" sz="1100" dirty="0">
                <a:solidFill>
                  <a:srgbClr val="1FA848"/>
                </a:solidFill>
              </a:rPr>
              <a:t>Yardım</a:t>
            </a:r>
            <a:br>
              <a:rPr lang="fi" sz="1100" dirty="0">
                <a:solidFill>
                  <a:srgbClr val="1FA848"/>
                </a:solidFill>
              </a:rPr>
            </a:br>
            <a:r>
              <a:rPr lang="fi" sz="1100" dirty="0">
                <a:solidFill>
                  <a:srgbClr val="1FA848"/>
                </a:solidFill>
              </a:rPr>
              <a:t>isteme</a:t>
            </a:r>
          </a:p>
          <a:p>
            <a:pPr marL="90488" indent="-90488" algn="r">
              <a:buFont typeface="Arial" panose="020B0604020202020204" pitchFamily="34" charset="0"/>
              <a:buChar char="•"/>
            </a:pPr>
            <a:r>
              <a:rPr lang="fi" sz="1100" dirty="0">
                <a:solidFill>
                  <a:srgbClr val="1FA848"/>
                </a:solidFill>
              </a:rPr>
              <a:t>Sorumluluk</a:t>
            </a:r>
            <a:br>
              <a:rPr lang="fi" sz="1100" dirty="0">
                <a:solidFill>
                  <a:srgbClr val="1FA848"/>
                </a:solidFill>
              </a:rPr>
            </a:br>
            <a:r>
              <a:rPr lang="fi" sz="1100" dirty="0">
                <a:solidFill>
                  <a:srgbClr val="1FA848"/>
                </a:solidFill>
              </a:rPr>
              <a:t>alma</a:t>
            </a:r>
            <a:endParaRPr lang="tr-TR" sz="1100" dirty="0">
              <a:solidFill>
                <a:srgbClr val="1FA848"/>
              </a:solidFill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xmlns="" id="{6366C9B5-2679-9747-8222-79FC994036AF}"/>
              </a:ext>
            </a:extLst>
          </p:cNvPr>
          <p:cNvSpPr txBox="1"/>
          <p:nvPr/>
        </p:nvSpPr>
        <p:spPr>
          <a:xfrm>
            <a:off x="4604879" y="3879259"/>
            <a:ext cx="101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89B1"/>
                </a:solidFill>
              </a:rPr>
              <a:t>Aile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89B1"/>
                </a:solidFill>
              </a:rPr>
              <a:t>Arkadaşlar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89B1"/>
                </a:solidFill>
              </a:rPr>
              <a:t>Akrabalar 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xmlns="" id="{9049231A-5765-9F41-811E-4BD715044A7E}"/>
              </a:ext>
            </a:extLst>
          </p:cNvPr>
          <p:cNvSpPr txBox="1"/>
          <p:nvPr/>
        </p:nvSpPr>
        <p:spPr>
          <a:xfrm>
            <a:off x="3590748" y="5405580"/>
            <a:ext cx="711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chemeClr val="bg1"/>
                </a:solidFill>
              </a:rPr>
              <a:t>SEVİNÇ</a:t>
            </a: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xmlns="" id="{EC2C1AEC-13F8-404A-93AF-C1AA9503FF93}"/>
              </a:ext>
            </a:extLst>
          </p:cNvPr>
          <p:cNvSpPr txBox="1"/>
          <p:nvPr/>
        </p:nvSpPr>
        <p:spPr>
          <a:xfrm>
            <a:off x="3946290" y="5543842"/>
            <a:ext cx="10052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chemeClr val="bg1"/>
                </a:solidFill>
              </a:rPr>
              <a:t>MUTLULUK</a:t>
            </a: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xmlns="" id="{0F58E714-20C8-594F-9671-1A1EFC623CBB}"/>
              </a:ext>
            </a:extLst>
          </p:cNvPr>
          <p:cNvSpPr txBox="1"/>
          <p:nvPr/>
        </p:nvSpPr>
        <p:spPr>
          <a:xfrm>
            <a:off x="4448897" y="5347753"/>
            <a:ext cx="948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chemeClr val="bg1"/>
                </a:solidFill>
              </a:rPr>
              <a:t>HEYECAN</a:t>
            </a:r>
          </a:p>
        </p:txBody>
      </p:sp>
    </p:spTree>
    <p:extLst>
      <p:ext uri="{BB962C8B-B14F-4D97-AF65-F5344CB8AC3E}">
        <p14:creationId xmlns:p14="http://schemas.microsoft.com/office/powerpoint/2010/main" val="15720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445" y="169817"/>
            <a:ext cx="3451491" cy="4335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CEE20B-DADD-CD4F-A5E6-E658CA90C502}"/>
              </a:ext>
            </a:extLst>
          </p:cNvPr>
          <p:cNvSpPr txBox="1"/>
          <p:nvPr/>
        </p:nvSpPr>
        <p:spPr>
          <a:xfrm>
            <a:off x="2107016" y="5345626"/>
            <a:ext cx="7141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0089B1"/>
                </a:solidFill>
              </a:rPr>
              <a:t>Peki, yaşadığımız bu olay sonrasında </a:t>
            </a:r>
          </a:p>
          <a:p>
            <a:pPr algn="ctr"/>
            <a:r>
              <a:rPr lang="tr-TR" sz="2400" dirty="0">
                <a:solidFill>
                  <a:srgbClr val="0089B1"/>
                </a:solidFill>
              </a:rPr>
              <a:t>iyi hissetmek için neler yaparız? </a:t>
            </a:r>
          </a:p>
        </p:txBody>
      </p:sp>
    </p:spTree>
    <p:extLst>
      <p:ext uri="{BB962C8B-B14F-4D97-AF65-F5344CB8AC3E}">
        <p14:creationId xmlns:p14="http://schemas.microsoft.com/office/powerpoint/2010/main" val="20311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xmlns="" id="{064B9D39-02D0-164A-B3B7-77D54651C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3" y="296278"/>
            <a:ext cx="1888340" cy="1888340"/>
          </a:xfrm>
          <a:prstGeom prst="rect">
            <a:avLst/>
          </a:prstGeom>
        </p:spPr>
      </p:pic>
      <p:grpSp>
        <p:nvGrpSpPr>
          <p:cNvPr id="7" name="Group 72">
            <a:extLst>
              <a:ext uri="{FF2B5EF4-FFF2-40B4-BE49-F238E27FC236}">
                <a16:creationId xmlns:a16="http://schemas.microsoft.com/office/drawing/2014/main" xmlns="" id="{195284C6-1D6D-D84D-9502-974B6BA8FFC8}"/>
              </a:ext>
            </a:extLst>
          </p:cNvPr>
          <p:cNvGrpSpPr/>
          <p:nvPr/>
        </p:nvGrpSpPr>
        <p:grpSpPr>
          <a:xfrm>
            <a:off x="104191" y="2494719"/>
            <a:ext cx="1782615" cy="1782615"/>
            <a:chOff x="1969306" y="1087688"/>
            <a:chExt cx="1782615" cy="1782615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xmlns="" id="{7ABEE08A-1A6F-FD47-95DE-490358F7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306" y="1087688"/>
              <a:ext cx="1782615" cy="178261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697605E-174C-A448-9F10-E44C97DE49B9}"/>
                </a:ext>
              </a:extLst>
            </p:cNvPr>
            <p:cNvSpPr/>
            <p:nvPr/>
          </p:nvSpPr>
          <p:spPr>
            <a:xfrm>
              <a:off x="2040467" y="1113089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0" name="Group 70">
            <a:extLst>
              <a:ext uri="{FF2B5EF4-FFF2-40B4-BE49-F238E27FC236}">
                <a16:creationId xmlns:a16="http://schemas.microsoft.com/office/drawing/2014/main" xmlns="" id="{E4A50141-7AD7-944D-AA70-F92F51A407C4}"/>
              </a:ext>
            </a:extLst>
          </p:cNvPr>
          <p:cNvGrpSpPr/>
          <p:nvPr/>
        </p:nvGrpSpPr>
        <p:grpSpPr>
          <a:xfrm>
            <a:off x="5174236" y="2534036"/>
            <a:ext cx="1846111" cy="1703977"/>
            <a:chOff x="4094481" y="946956"/>
            <a:chExt cx="1922862" cy="1846363"/>
          </a:xfrm>
        </p:grpSpPr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xmlns="" id="{A753A508-8BAA-6B47-9F55-2CA3DDCE4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481" y="946956"/>
              <a:ext cx="1922862" cy="184636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CD99326-EB06-8A42-AB8D-A23ABB09C615}"/>
                </a:ext>
              </a:extLst>
            </p:cNvPr>
            <p:cNvSpPr/>
            <p:nvPr/>
          </p:nvSpPr>
          <p:spPr>
            <a:xfrm>
              <a:off x="4214442" y="1037605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3" name="Group 71">
            <a:extLst>
              <a:ext uri="{FF2B5EF4-FFF2-40B4-BE49-F238E27FC236}">
                <a16:creationId xmlns:a16="http://schemas.microsoft.com/office/drawing/2014/main" xmlns="" id="{705211B7-63C2-574C-9634-66E2BDA5BA3F}"/>
              </a:ext>
            </a:extLst>
          </p:cNvPr>
          <p:cNvGrpSpPr/>
          <p:nvPr/>
        </p:nvGrpSpPr>
        <p:grpSpPr>
          <a:xfrm>
            <a:off x="7661232" y="2466013"/>
            <a:ext cx="1770151" cy="1770825"/>
            <a:chOff x="6288266" y="1018566"/>
            <a:chExt cx="1772855" cy="1782615"/>
          </a:xfrm>
        </p:grpSpPr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xmlns="" id="{2FAFB028-0B5D-2343-9AFF-328D5451D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8266" y="1018566"/>
              <a:ext cx="1772855" cy="1782615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45C340B-B3B0-6549-9905-0D3F6E887AE7}"/>
                </a:ext>
              </a:extLst>
            </p:cNvPr>
            <p:cNvSpPr/>
            <p:nvPr/>
          </p:nvSpPr>
          <p:spPr>
            <a:xfrm>
              <a:off x="6318545" y="1076934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6" name="Group 73">
            <a:extLst>
              <a:ext uri="{FF2B5EF4-FFF2-40B4-BE49-F238E27FC236}">
                <a16:creationId xmlns:a16="http://schemas.microsoft.com/office/drawing/2014/main" xmlns="" id="{19BE744E-396E-414B-B26D-0C2614C8FD1E}"/>
              </a:ext>
            </a:extLst>
          </p:cNvPr>
          <p:cNvGrpSpPr/>
          <p:nvPr/>
        </p:nvGrpSpPr>
        <p:grpSpPr>
          <a:xfrm>
            <a:off x="9864553" y="2531248"/>
            <a:ext cx="1990257" cy="1709555"/>
            <a:chOff x="6853107" y="2880455"/>
            <a:chExt cx="1990257" cy="1709555"/>
          </a:xfrm>
        </p:grpSpPr>
        <p:pic>
          <p:nvPicPr>
            <p:cNvPr id="17" name="Picture 63">
              <a:extLst>
                <a:ext uri="{FF2B5EF4-FFF2-40B4-BE49-F238E27FC236}">
                  <a16:creationId xmlns:a16="http://schemas.microsoft.com/office/drawing/2014/main" xmlns="" id="{FC49303B-882D-0342-8545-600312A7D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3107" y="2880455"/>
              <a:ext cx="1990257" cy="1709555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725C4CD-4F92-FE43-B29D-E8DF168B1FF3}"/>
                </a:ext>
              </a:extLst>
            </p:cNvPr>
            <p:cNvSpPr/>
            <p:nvPr/>
          </p:nvSpPr>
          <p:spPr>
            <a:xfrm>
              <a:off x="6897729" y="2880455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9" name="Group 99">
            <a:extLst>
              <a:ext uri="{FF2B5EF4-FFF2-40B4-BE49-F238E27FC236}">
                <a16:creationId xmlns:a16="http://schemas.microsoft.com/office/drawing/2014/main" xmlns="" id="{AAA7FDFC-BF6D-0B47-99C8-4733934E9277}"/>
              </a:ext>
            </a:extLst>
          </p:cNvPr>
          <p:cNvGrpSpPr/>
          <p:nvPr/>
        </p:nvGrpSpPr>
        <p:grpSpPr>
          <a:xfrm>
            <a:off x="9611572" y="277077"/>
            <a:ext cx="1702748" cy="1702748"/>
            <a:chOff x="4591049" y="2534839"/>
            <a:chExt cx="1702748" cy="1702748"/>
          </a:xfrm>
        </p:grpSpPr>
        <p:pic>
          <p:nvPicPr>
            <p:cNvPr id="20" name="Picture 91">
              <a:extLst>
                <a:ext uri="{FF2B5EF4-FFF2-40B4-BE49-F238E27FC236}">
                  <a16:creationId xmlns:a16="http://schemas.microsoft.com/office/drawing/2014/main" xmlns="" id="{8A9E7585-D975-0E47-884A-F099133D1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1049" y="2534839"/>
              <a:ext cx="1702748" cy="1702748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8B193DA-0541-0D41-9077-EB71F1C1815E}"/>
                </a:ext>
              </a:extLst>
            </p:cNvPr>
            <p:cNvSpPr/>
            <p:nvPr/>
          </p:nvSpPr>
          <p:spPr>
            <a:xfrm>
              <a:off x="4606371" y="2537429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2" name="Group 90">
            <a:extLst>
              <a:ext uri="{FF2B5EF4-FFF2-40B4-BE49-F238E27FC236}">
                <a16:creationId xmlns:a16="http://schemas.microsoft.com/office/drawing/2014/main" xmlns="" id="{2F4BA31C-4F70-C142-96EA-6C5C5BAD3DF3}"/>
              </a:ext>
            </a:extLst>
          </p:cNvPr>
          <p:cNvGrpSpPr/>
          <p:nvPr/>
        </p:nvGrpSpPr>
        <p:grpSpPr>
          <a:xfrm>
            <a:off x="9954789" y="5115111"/>
            <a:ext cx="1686331" cy="1683767"/>
            <a:chOff x="6881361" y="4117163"/>
            <a:chExt cx="1686331" cy="1683767"/>
          </a:xfrm>
        </p:grpSpPr>
        <p:pic>
          <p:nvPicPr>
            <p:cNvPr id="23" name="Picture 74">
              <a:extLst>
                <a:ext uri="{FF2B5EF4-FFF2-40B4-BE49-F238E27FC236}">
                  <a16:creationId xmlns:a16="http://schemas.microsoft.com/office/drawing/2014/main" xmlns="" id="{BEBF0EF6-D287-0748-84B5-9B4862E6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1361" y="4127369"/>
              <a:ext cx="1673561" cy="1673561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50F5D98-98D6-6F4C-8E37-4F3803076DC6}"/>
                </a:ext>
              </a:extLst>
            </p:cNvPr>
            <p:cNvSpPr/>
            <p:nvPr/>
          </p:nvSpPr>
          <p:spPr>
            <a:xfrm>
              <a:off x="6890106" y="4117163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5" name="Group 124">
            <a:extLst>
              <a:ext uri="{FF2B5EF4-FFF2-40B4-BE49-F238E27FC236}">
                <a16:creationId xmlns:a16="http://schemas.microsoft.com/office/drawing/2014/main" xmlns="" id="{0D0EFA24-4697-934F-8455-A74BE410D91F}"/>
              </a:ext>
            </a:extLst>
          </p:cNvPr>
          <p:cNvGrpSpPr/>
          <p:nvPr/>
        </p:nvGrpSpPr>
        <p:grpSpPr>
          <a:xfrm>
            <a:off x="7216695" y="5165357"/>
            <a:ext cx="1680276" cy="1687146"/>
            <a:chOff x="5468823" y="4677310"/>
            <a:chExt cx="1680276" cy="1687146"/>
          </a:xfrm>
        </p:grpSpPr>
        <p:pic>
          <p:nvPicPr>
            <p:cNvPr id="26" name="Picture 110">
              <a:extLst>
                <a:ext uri="{FF2B5EF4-FFF2-40B4-BE49-F238E27FC236}">
                  <a16:creationId xmlns:a16="http://schemas.microsoft.com/office/drawing/2014/main" xmlns="" id="{55BB7535-AE09-7541-BBBE-51AD29670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7613" y="4682055"/>
              <a:ext cx="1671486" cy="168240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C57DEFF3-F017-B140-B537-CF1E721E0187}"/>
                </a:ext>
              </a:extLst>
            </p:cNvPr>
            <p:cNvSpPr/>
            <p:nvPr/>
          </p:nvSpPr>
          <p:spPr>
            <a:xfrm>
              <a:off x="5468823" y="4677310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28" name="Picture 108">
            <a:extLst>
              <a:ext uri="{FF2B5EF4-FFF2-40B4-BE49-F238E27FC236}">
                <a16:creationId xmlns:a16="http://schemas.microsoft.com/office/drawing/2014/main" xmlns="" id="{DD9FF305-A726-8444-A501-F876EC5038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980" y="5061488"/>
            <a:ext cx="1671485" cy="1791015"/>
          </a:xfrm>
          <a:prstGeom prst="rect">
            <a:avLst/>
          </a:prstGeom>
        </p:spPr>
      </p:pic>
      <p:grpSp>
        <p:nvGrpSpPr>
          <p:cNvPr id="29" name="Group 85">
            <a:extLst>
              <a:ext uri="{FF2B5EF4-FFF2-40B4-BE49-F238E27FC236}">
                <a16:creationId xmlns:a16="http://schemas.microsoft.com/office/drawing/2014/main" xmlns="" id="{B22D561B-A73C-FB4C-9D52-FCE9AD9ABE9D}"/>
              </a:ext>
            </a:extLst>
          </p:cNvPr>
          <p:cNvGrpSpPr/>
          <p:nvPr/>
        </p:nvGrpSpPr>
        <p:grpSpPr>
          <a:xfrm>
            <a:off x="683112" y="5165357"/>
            <a:ext cx="1688419" cy="1684154"/>
            <a:chOff x="399946" y="4027171"/>
            <a:chExt cx="1688419" cy="1684154"/>
          </a:xfrm>
        </p:grpSpPr>
        <p:pic>
          <p:nvPicPr>
            <p:cNvPr id="30" name="Picture 80">
              <a:extLst>
                <a:ext uri="{FF2B5EF4-FFF2-40B4-BE49-F238E27FC236}">
                  <a16:creationId xmlns:a16="http://schemas.microsoft.com/office/drawing/2014/main" xmlns="" id="{0C2F77BB-9F20-F943-BC95-91169E2EF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946" y="4027171"/>
              <a:ext cx="1677586" cy="1677586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F8BBAFF-9044-C749-816A-5A3E979A844D}"/>
                </a:ext>
              </a:extLst>
            </p:cNvPr>
            <p:cNvSpPr/>
            <p:nvPr/>
          </p:nvSpPr>
          <p:spPr>
            <a:xfrm>
              <a:off x="410779" y="4033739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2" name="Group 98">
            <a:extLst>
              <a:ext uri="{FF2B5EF4-FFF2-40B4-BE49-F238E27FC236}">
                <a16:creationId xmlns:a16="http://schemas.microsoft.com/office/drawing/2014/main" xmlns="" id="{5159BF60-16BF-A944-87D2-2FB1D25ABC56}"/>
              </a:ext>
            </a:extLst>
          </p:cNvPr>
          <p:cNvGrpSpPr/>
          <p:nvPr/>
        </p:nvGrpSpPr>
        <p:grpSpPr>
          <a:xfrm>
            <a:off x="2630722" y="2519229"/>
            <a:ext cx="1701624" cy="1701624"/>
            <a:chOff x="2656808" y="2505309"/>
            <a:chExt cx="1701624" cy="1701624"/>
          </a:xfrm>
        </p:grpSpPr>
        <p:pic>
          <p:nvPicPr>
            <p:cNvPr id="33" name="Picture 92">
              <a:extLst>
                <a:ext uri="{FF2B5EF4-FFF2-40B4-BE49-F238E27FC236}">
                  <a16:creationId xmlns:a16="http://schemas.microsoft.com/office/drawing/2014/main" xmlns="" id="{EE646235-EBFF-DA46-AF1A-ED7FB1DBB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6808" y="2505309"/>
              <a:ext cx="1701624" cy="1701624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06B18F09-CDB6-BA41-A394-0B8B9EEB8FFD}"/>
                </a:ext>
              </a:extLst>
            </p:cNvPr>
            <p:cNvSpPr/>
            <p:nvPr/>
          </p:nvSpPr>
          <p:spPr>
            <a:xfrm>
              <a:off x="2659584" y="2517765"/>
              <a:ext cx="1677586" cy="1677586"/>
            </a:xfrm>
            <a:prstGeom prst="ellipse">
              <a:avLst/>
            </a:prstGeom>
            <a:noFill/>
            <a:ln>
              <a:solidFill>
                <a:srgbClr val="1FA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35" name="Picture 111">
            <a:extLst>
              <a:ext uri="{FF2B5EF4-FFF2-40B4-BE49-F238E27FC236}">
                <a16:creationId xmlns:a16="http://schemas.microsoft.com/office/drawing/2014/main" xmlns="" id="{BEF4FBCF-2C74-784C-8C90-6F48748423D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42" y="42582"/>
            <a:ext cx="1758343" cy="2171737"/>
          </a:xfrm>
          <a:prstGeom prst="rect">
            <a:avLst/>
          </a:prstGeom>
        </p:spPr>
      </p:pic>
      <p:sp>
        <p:nvSpPr>
          <p:cNvPr id="36" name="TextBox 43">
            <a:extLst>
              <a:ext uri="{FF2B5EF4-FFF2-40B4-BE49-F238E27FC236}">
                <a16:creationId xmlns:a16="http://schemas.microsoft.com/office/drawing/2014/main" xmlns="" id="{07BCF45F-9B2F-274F-A41A-3765C8653E91}"/>
              </a:ext>
            </a:extLst>
          </p:cNvPr>
          <p:cNvSpPr txBox="1"/>
          <p:nvPr/>
        </p:nvSpPr>
        <p:spPr>
          <a:xfrm>
            <a:off x="2040642" y="4483788"/>
            <a:ext cx="71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1FA848"/>
                </a:solidFill>
              </a:rPr>
              <a:t>Örnek olumlu başa çıkma yöntemleri</a:t>
            </a:r>
          </a:p>
        </p:txBody>
      </p:sp>
    </p:spTree>
    <p:extLst>
      <p:ext uri="{BB962C8B-B14F-4D97-AF65-F5344CB8AC3E}">
        <p14:creationId xmlns:p14="http://schemas.microsoft.com/office/powerpoint/2010/main" val="8653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19" y="810541"/>
            <a:ext cx="6565961" cy="523691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65" y="2439139"/>
            <a:ext cx="5066215" cy="30421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923" y="4213229"/>
            <a:ext cx="3651821" cy="12680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46" y="405122"/>
            <a:ext cx="7888908" cy="60477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959" y="2108613"/>
            <a:ext cx="5925826" cy="387739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271" y="3836769"/>
            <a:ext cx="4017612" cy="1847248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xmlns="" id="{6CEC9760-218C-EA49-B0C0-1EEC1263E76B}"/>
              </a:ext>
            </a:extLst>
          </p:cNvPr>
          <p:cNvSpPr txBox="1"/>
          <p:nvPr/>
        </p:nvSpPr>
        <p:spPr>
          <a:xfrm>
            <a:off x="2775101" y="410431"/>
            <a:ext cx="610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F0"/>
                </a:solidFill>
              </a:rPr>
              <a:t>SOSYAL ALANLARDA ALINACAK ÖNLEMLER</a:t>
            </a:r>
            <a:endParaRPr lang="tr-TR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36</TotalTime>
  <Words>129</Words>
  <Application>Microsoft Office PowerPoint</Application>
  <PresentationFormat>Geniş ekran</PresentationFormat>
  <Paragraphs>53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Salgın döneminde psikolojik sağlamlık</vt:lpstr>
      <vt:lpstr>Neler yapacağız ?</vt:lpstr>
      <vt:lpstr>Duygularımıza kulak veriyor muyuz ?</vt:lpstr>
      <vt:lpstr>Salgın hastalık sürecinde neler hissettiniz, neler düşündünüz neler yaptınız? </vt:lpstr>
      <vt:lpstr>Güvenli bir limanınız var mı ?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Salgın döneminde psikolojik sağlamlık</dc:title>
  <dc:creator>Win10</dc:creator>
  <cp:lastModifiedBy>Win10</cp:lastModifiedBy>
  <cp:revision>4</cp:revision>
  <dcterms:created xsi:type="dcterms:W3CDTF">2020-10-13T08:00:38Z</dcterms:created>
  <dcterms:modified xsi:type="dcterms:W3CDTF">2020-10-13T08:36:52Z</dcterms:modified>
</cp:coreProperties>
</file>