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2" r:id="rId7"/>
    <p:sldId id="261" r:id="rId8"/>
    <p:sldId id="264"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4/19/2024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4/19/2024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743200"/>
            <a:ext cx="7851648" cy="1828800"/>
          </a:xfrm>
        </p:spPr>
        <p:txBody>
          <a:bodyPr/>
          <a:lstStyle/>
          <a:p>
            <a:r>
              <a:rPr lang="tr-TR" dirty="0" smtClean="0"/>
              <a:t>BİLİNÇLİ İNTERNET KULLANIMI </a:t>
            </a:r>
            <a:endParaRPr lang="tr-TR" dirty="0"/>
          </a:p>
        </p:txBody>
      </p:sp>
      <p:sp>
        <p:nvSpPr>
          <p:cNvPr id="3" name="Subtitle 2"/>
          <p:cNvSpPr>
            <a:spLocks noGrp="1"/>
          </p:cNvSpPr>
          <p:nvPr>
            <p:ph type="subTitle" idx="1"/>
          </p:nvPr>
        </p:nvSpPr>
        <p:spPr>
          <a:xfrm>
            <a:off x="762000" y="4572000"/>
            <a:ext cx="7854696" cy="1752600"/>
          </a:xfrm>
        </p:spPr>
        <p:txBody>
          <a:bodyPr/>
          <a:lstStyle/>
          <a:p>
            <a:r>
              <a:rPr lang="tr-TR" dirty="0" smtClean="0"/>
              <a:t>OKUL PSİKOLOJİK DANIŞMANI</a:t>
            </a:r>
          </a:p>
          <a:p>
            <a:r>
              <a:rPr lang="tr-TR" dirty="0" smtClean="0"/>
              <a:t>ATAKAN KURALAY</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228600" y="1676400"/>
            <a:ext cx="3200400" cy="4572000"/>
          </a:xfrm>
        </p:spPr>
        <p:txBody>
          <a:bodyPr/>
          <a:lstStyle/>
          <a:p>
            <a:r>
              <a:rPr lang="tr-TR" sz="3200" b="1" dirty="0" smtClean="0">
                <a:solidFill>
                  <a:srgbClr val="FFC000"/>
                </a:solidFill>
                <a:latin typeface="Times New Roman" pitchFamily="18" charset="0"/>
                <a:cs typeface="Times New Roman" pitchFamily="18" charset="0"/>
              </a:rPr>
              <a:t>İNTERNET </a:t>
            </a:r>
          </a:p>
          <a:p>
            <a:r>
              <a:rPr lang="tr-TR" sz="3200" b="1" dirty="0" smtClean="0">
                <a:solidFill>
                  <a:srgbClr val="FFC000"/>
                </a:solidFill>
                <a:latin typeface="Times New Roman" pitchFamily="18" charset="0"/>
                <a:cs typeface="Times New Roman" pitchFamily="18" charset="0"/>
              </a:rPr>
              <a:t>DIŞINDA DA</a:t>
            </a:r>
          </a:p>
          <a:p>
            <a:r>
              <a:rPr lang="tr-TR" sz="3200" b="1" dirty="0" smtClean="0">
                <a:solidFill>
                  <a:srgbClr val="FFC000"/>
                </a:solidFill>
                <a:latin typeface="Times New Roman" pitchFamily="18" charset="0"/>
                <a:cs typeface="Times New Roman" pitchFamily="18" charset="0"/>
              </a:rPr>
              <a:t> HAYATINIZ </a:t>
            </a:r>
          </a:p>
          <a:p>
            <a:r>
              <a:rPr lang="tr-TR" sz="3200" b="1" dirty="0" smtClean="0">
                <a:solidFill>
                  <a:srgbClr val="FFC000"/>
                </a:solidFill>
                <a:latin typeface="Times New Roman" pitchFamily="18" charset="0"/>
                <a:cs typeface="Times New Roman" pitchFamily="18" charset="0"/>
              </a:rPr>
              <a:t>OLSUN.</a:t>
            </a:r>
          </a:p>
          <a:p>
            <a:endParaRPr lang="tr-TR" dirty="0"/>
          </a:p>
        </p:txBody>
      </p:sp>
      <p:pic>
        <p:nvPicPr>
          <p:cNvPr id="5" name="Content Placeholder 4" descr="5a9a8eb40f254411d0fe03ee.jpg"/>
          <p:cNvPicPr>
            <a:picLocks noGrp="1" noChangeAspect="1"/>
          </p:cNvPicPr>
          <p:nvPr>
            <p:ph sz="half" idx="1"/>
          </p:nvPr>
        </p:nvPicPr>
        <p:blipFill>
          <a:blip r:embed="rId2"/>
          <a:stretch>
            <a:fillRect/>
          </a:stretch>
        </p:blipFill>
        <p:spPr>
          <a:xfrm>
            <a:off x="3780831" y="1676400"/>
            <a:ext cx="4700187" cy="45720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847088"/>
          </a:xfrm>
        </p:spPr>
        <p:txBody>
          <a:bodyPr>
            <a:normAutofit fontScale="90000"/>
          </a:bodyPr>
          <a:lstStyle/>
          <a:p>
            <a:r>
              <a:rPr lang="tr-TR" sz="4000" b="1" dirty="0" smtClean="0">
                <a:latin typeface="Times New Roman" pitchFamily="18" charset="0"/>
                <a:cs typeface="Times New Roman" pitchFamily="18" charset="0"/>
              </a:rPr>
              <a:t>İNTERNETİ GÜVENLİ BİR ŞEKİLDE KULLANIN</a:t>
            </a:r>
            <a:r>
              <a:rPr lang="tr-TR" dirty="0" smtClean="0"/>
              <a:t/>
            </a:r>
            <a:br>
              <a:rPr lang="tr-TR" dirty="0" smtClean="0"/>
            </a:br>
            <a:endParaRPr lang="tr-TR" dirty="0"/>
          </a:p>
        </p:txBody>
      </p:sp>
      <p:pic>
        <p:nvPicPr>
          <p:cNvPr id="5" name="Content Placeholder 4" descr="602x338_cmsv2_ccc8fe1c-ceb4-52ca-b3a5-f6c273b151f8-4829710.jpg"/>
          <p:cNvPicPr>
            <a:picLocks noGrp="1" noChangeAspect="1"/>
          </p:cNvPicPr>
          <p:nvPr>
            <p:ph sz="half" idx="1"/>
          </p:nvPr>
        </p:nvPicPr>
        <p:blipFill>
          <a:blip r:embed="rId2"/>
          <a:stretch>
            <a:fillRect/>
          </a:stretch>
        </p:blipFill>
        <p:spPr>
          <a:xfrm>
            <a:off x="457200" y="2362200"/>
            <a:ext cx="4038600" cy="3200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Content Placeholder 3"/>
          <p:cNvSpPr>
            <a:spLocks noGrp="1"/>
          </p:cNvSpPr>
          <p:nvPr>
            <p:ph sz="half" idx="2"/>
          </p:nvPr>
        </p:nvSpPr>
        <p:spPr/>
        <p:txBody>
          <a:bodyPr>
            <a:normAutofit/>
          </a:bodyPr>
          <a:lstStyle/>
          <a:p>
            <a:r>
              <a:rPr lang="tr-TR" sz="2000" b="1" dirty="0" smtClean="0">
                <a:latin typeface="Times New Roman" pitchFamily="18" charset="0"/>
                <a:cs typeface="Times New Roman" pitchFamily="18" charset="0"/>
              </a:rPr>
              <a:t>Sosyal medya kullanımının risklerini bilin, </a:t>
            </a:r>
            <a:r>
              <a:rPr lang="tr-TR" sz="2000" b="1" u="sng" dirty="0" smtClean="0">
                <a:latin typeface="Times New Roman" pitchFamily="18" charset="0"/>
                <a:cs typeface="Times New Roman" pitchFamily="18" charset="0"/>
              </a:rPr>
              <a:t>özel yaşamın sosyal medyada rahatça paylaşılması uygun değildir. </a:t>
            </a:r>
          </a:p>
          <a:p>
            <a:r>
              <a:rPr lang="tr-TR" sz="2000" b="1" dirty="0" smtClean="0">
                <a:latin typeface="Times New Roman" pitchFamily="18" charset="0"/>
                <a:cs typeface="Times New Roman" pitchFamily="18" charset="0"/>
              </a:rPr>
              <a:t>Herkese açık ve özel paylaşımlar kötü niyetli kişilerin eline geçebilir ve istenilmeyen yerlerde kullanılabilir. Bu sebeple paylaşımların içeriğine ve kimlerle paylaşıldığına dikkat etmek önemlidir.</a:t>
            </a:r>
            <a:endParaRPr lang="tr-TR" sz="20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half" idx="1"/>
          </p:nvPr>
        </p:nvSpPr>
        <p:spPr>
          <a:xfrm>
            <a:off x="152400" y="2423160"/>
            <a:ext cx="4267200" cy="4434840"/>
          </a:xfrm>
        </p:spPr>
        <p:txBody>
          <a:bodyPr>
            <a:normAutofit/>
          </a:bodyPr>
          <a:lstStyle/>
          <a:p>
            <a:r>
              <a:rPr lang="tr-TR" sz="2000" b="1" dirty="0" smtClean="0">
                <a:latin typeface="Times New Roman" pitchFamily="18" charset="0"/>
                <a:cs typeface="Times New Roman" pitchFamily="18" charset="0"/>
              </a:rPr>
              <a:t>Sanal arkadaşlıkların tehlikeleri olabileceğini bilin, karşınızdakinin gerçek kimliğini, yaşını ve niyetini bilmeniz sanal ilişkilerde zordur. Sanal ilişkilerde kişisel sınırlara dikkat edin. </a:t>
            </a:r>
            <a:endParaRPr lang="tr-TR" sz="2000" b="1" dirty="0">
              <a:latin typeface="Times New Roman" pitchFamily="18" charset="0"/>
              <a:cs typeface="Times New Roman" pitchFamily="18" charset="0"/>
            </a:endParaRPr>
          </a:p>
        </p:txBody>
      </p:sp>
      <p:pic>
        <p:nvPicPr>
          <p:cNvPr id="5" name="Content Placeholder 4" descr="sanal-arkadasliklar-tehlikelimi.jpg"/>
          <p:cNvPicPr>
            <a:picLocks noGrp="1" noChangeAspect="1"/>
          </p:cNvPicPr>
          <p:nvPr>
            <p:ph sz="half" idx="2"/>
          </p:nvPr>
        </p:nvPicPr>
        <p:blipFill>
          <a:blip r:embed="rId2"/>
          <a:stretch>
            <a:fillRect/>
          </a:stretch>
        </p:blipFill>
        <p:spPr>
          <a:xfrm>
            <a:off x="4343400" y="2362200"/>
            <a:ext cx="4559035" cy="273542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tr-TR" sz="4400" b="1" dirty="0" smtClean="0">
                <a:latin typeface="Times New Roman" pitchFamily="18" charset="0"/>
                <a:cs typeface="Times New Roman" pitchFamily="18" charset="0"/>
              </a:rPr>
              <a:t>İNTERNET KULLANIMI </a:t>
            </a:r>
            <a:endParaRPr lang="tr-TR" sz="4400" b="1" dirty="0">
              <a:latin typeface="Times New Roman" pitchFamily="18" charset="0"/>
              <a:cs typeface="Times New Roman" pitchFamily="18" charset="0"/>
            </a:endParaRPr>
          </a:p>
        </p:txBody>
      </p:sp>
      <p:sp>
        <p:nvSpPr>
          <p:cNvPr id="3" name="Content Placeholder 2"/>
          <p:cNvSpPr>
            <a:spLocks noGrp="1"/>
          </p:cNvSpPr>
          <p:nvPr>
            <p:ph sz="half" idx="1"/>
          </p:nvPr>
        </p:nvSpPr>
        <p:spPr>
          <a:xfrm>
            <a:off x="0" y="1920085"/>
            <a:ext cx="4495800" cy="4434840"/>
          </a:xfrm>
        </p:spPr>
        <p:txBody>
          <a:bodyPr>
            <a:noAutofit/>
          </a:bodyPr>
          <a:lstStyle/>
          <a:p>
            <a:r>
              <a:rPr lang="tr-TR" sz="1800" b="1" dirty="0" smtClean="0">
                <a:latin typeface="Times New Roman" pitchFamily="18" charset="0"/>
                <a:cs typeface="Times New Roman" pitchFamily="18" charset="0"/>
              </a:rPr>
              <a:t> </a:t>
            </a:r>
            <a:r>
              <a:rPr lang="tr-TR" sz="1800" b="1" i="1" u="sng" dirty="0" smtClean="0">
                <a:latin typeface="Times New Roman" pitchFamily="18" charset="0"/>
                <a:cs typeface="Times New Roman" pitchFamily="18" charset="0"/>
              </a:rPr>
              <a:t>İnternetin ihtiyaç için kullanımı: </a:t>
            </a:r>
            <a:r>
              <a:rPr lang="tr-TR" sz="1800" b="1" dirty="0" smtClean="0">
                <a:latin typeface="Times New Roman" pitchFamily="18" charset="0"/>
                <a:cs typeface="Times New Roman" pitchFamily="18" charset="0"/>
              </a:rPr>
              <a:t>Bu aşamada kişi sadece gerektiği ve zorunlu durumlarda interneti kullanmaktadır. </a:t>
            </a:r>
          </a:p>
          <a:p>
            <a:endParaRPr lang="tr-TR" sz="1800" b="1" dirty="0" smtClean="0">
              <a:latin typeface="Times New Roman" pitchFamily="18" charset="0"/>
              <a:cs typeface="Times New Roman" pitchFamily="18" charset="0"/>
            </a:endParaRPr>
          </a:p>
          <a:p>
            <a:r>
              <a:rPr lang="tr-TR" sz="1800" b="1" i="1" u="sng" dirty="0" smtClean="0">
                <a:latin typeface="Times New Roman" pitchFamily="18" charset="0"/>
                <a:cs typeface="Times New Roman" pitchFamily="18" charset="0"/>
              </a:rPr>
              <a:t>Sık ve düzenli internet kullanımı: </a:t>
            </a:r>
            <a:r>
              <a:rPr lang="tr-TR" sz="1800" b="1" dirty="0" smtClean="0">
                <a:latin typeface="Times New Roman" pitchFamily="18" charset="0"/>
                <a:cs typeface="Times New Roman" pitchFamily="18" charset="0"/>
              </a:rPr>
              <a:t>İnternet bir eğlence aracıdır. Boş zamanlar internetle değerlendirilmektedir. </a:t>
            </a:r>
          </a:p>
          <a:p>
            <a:endParaRPr lang="tr-TR" sz="1800" b="1" i="1" u="sng" dirty="0" smtClean="0">
              <a:latin typeface="Times New Roman" pitchFamily="18" charset="0"/>
              <a:cs typeface="Times New Roman" pitchFamily="18" charset="0"/>
            </a:endParaRPr>
          </a:p>
          <a:p>
            <a:r>
              <a:rPr lang="tr-TR" sz="1800" b="1" i="1" u="sng" dirty="0" smtClean="0">
                <a:latin typeface="Times New Roman" pitchFamily="18" charset="0"/>
                <a:cs typeface="Times New Roman" pitchFamily="18" charset="0"/>
              </a:rPr>
              <a:t>Sorunlu internet kullanımı: </a:t>
            </a:r>
            <a:r>
              <a:rPr lang="tr-TR" sz="1800" b="1" dirty="0" smtClean="0">
                <a:latin typeface="Times New Roman" pitchFamily="18" charset="0"/>
                <a:cs typeface="Times New Roman" pitchFamily="18" charset="0"/>
              </a:rPr>
              <a:t>Bu aşamada internet kullanımı kişinin hayatında sorunlar yaratmaktadır. Henüz bağımlılık düzeyinde değildir. </a:t>
            </a:r>
          </a:p>
          <a:p>
            <a:endParaRPr lang="tr-TR" sz="1800" b="1" dirty="0" smtClean="0">
              <a:latin typeface="Times New Roman" pitchFamily="18" charset="0"/>
              <a:cs typeface="Times New Roman" pitchFamily="18" charset="0"/>
            </a:endParaRPr>
          </a:p>
          <a:p>
            <a:r>
              <a:rPr lang="tr-TR" sz="1800" b="1" i="1" u="sng" dirty="0" smtClean="0">
                <a:latin typeface="Times New Roman" pitchFamily="18" charset="0"/>
                <a:cs typeface="Times New Roman" pitchFamily="18" charset="0"/>
              </a:rPr>
              <a:t>İnternet bağımlılığı: </a:t>
            </a:r>
            <a:r>
              <a:rPr lang="tr-TR" sz="1800" b="1" dirty="0" smtClean="0">
                <a:latin typeface="Times New Roman" pitchFamily="18" charset="0"/>
                <a:cs typeface="Times New Roman" pitchFamily="18" charset="0"/>
              </a:rPr>
              <a:t>Patolojik düzeyde internet kullanımıdır</a:t>
            </a:r>
            <a:endParaRPr lang="tr-TR" sz="1800" b="1" dirty="0">
              <a:latin typeface="Times New Roman" pitchFamily="18" charset="0"/>
              <a:cs typeface="Times New Roman" pitchFamily="18" charset="0"/>
            </a:endParaRPr>
          </a:p>
        </p:txBody>
      </p:sp>
      <p:pic>
        <p:nvPicPr>
          <p:cNvPr id="5" name="Content Placeholder 4" descr="indir (3).jpg"/>
          <p:cNvPicPr>
            <a:picLocks noGrp="1" noChangeAspect="1"/>
          </p:cNvPicPr>
          <p:nvPr>
            <p:ph sz="half" idx="2"/>
          </p:nvPr>
        </p:nvPicPr>
        <p:blipFill>
          <a:blip r:embed="rId2"/>
          <a:stretch>
            <a:fillRect/>
          </a:stretch>
        </p:blipFill>
        <p:spPr>
          <a:xfrm>
            <a:off x="4876800" y="2895600"/>
            <a:ext cx="3836930" cy="2743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SİBER ZORBALIK</a:t>
            </a:r>
            <a:endParaRPr lang="tr-TR" dirty="0"/>
          </a:p>
        </p:txBody>
      </p:sp>
      <p:pic>
        <p:nvPicPr>
          <p:cNvPr id="5" name="Content Placeholder 4" descr="siber-zorbalik-2.jpg"/>
          <p:cNvPicPr>
            <a:picLocks noGrp="1" noChangeAspect="1"/>
          </p:cNvPicPr>
          <p:nvPr>
            <p:ph sz="half" idx="1"/>
          </p:nvPr>
        </p:nvPicPr>
        <p:blipFill>
          <a:blip r:embed="rId2"/>
          <a:stretch>
            <a:fillRect/>
          </a:stretch>
        </p:blipFill>
        <p:spPr>
          <a:xfrm>
            <a:off x="457200" y="2286000"/>
            <a:ext cx="4038600" cy="3352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Content Placeholder 3"/>
          <p:cNvSpPr>
            <a:spLocks noGrp="1"/>
          </p:cNvSpPr>
          <p:nvPr>
            <p:ph sz="half" idx="2"/>
          </p:nvPr>
        </p:nvSpPr>
        <p:spPr/>
        <p:txBody>
          <a:bodyPr>
            <a:normAutofit fontScale="92500" lnSpcReduction="20000"/>
          </a:bodyPr>
          <a:lstStyle/>
          <a:p>
            <a:r>
              <a:rPr lang="tr-TR" dirty="0" smtClean="0"/>
              <a:t>Zarar vermek amacıyla, kötü niyetle yapılan ve tekrarlayan davranışlardır.</a:t>
            </a:r>
          </a:p>
          <a:p>
            <a:endParaRPr lang="tr-TR" dirty="0" smtClean="0"/>
          </a:p>
          <a:p>
            <a:r>
              <a:rPr lang="tr-TR" dirty="0" smtClean="0"/>
              <a:t>Aşağılamak, şantaj yapmak, kötü söz kullanmak, iftira atmak, dedikodu yapmak, taciz etmek, tehdit etmek, korkutmak, dışlamak, utandırmak, isim takmak, şifrelerini ele geçirmek, izni olmadan fotoğraf yayınlamak  vb.</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Siber Zorbalığa Maruz Kalındığında;</a:t>
            </a:r>
            <a:endParaRPr lang="tr-TR" dirty="0"/>
          </a:p>
        </p:txBody>
      </p:sp>
      <p:sp>
        <p:nvSpPr>
          <p:cNvPr id="3" name="Content Placeholder 2"/>
          <p:cNvSpPr>
            <a:spLocks noGrp="1"/>
          </p:cNvSpPr>
          <p:nvPr>
            <p:ph sz="half" idx="1"/>
          </p:nvPr>
        </p:nvSpPr>
        <p:spPr/>
        <p:txBody>
          <a:bodyPr>
            <a:normAutofit/>
          </a:bodyPr>
          <a:lstStyle/>
          <a:p>
            <a:r>
              <a:rPr lang="tr-TR" sz="2400" b="1" u="sng" dirty="0" smtClean="0">
                <a:latin typeface="Times New Roman" pitchFamily="18" charset="0"/>
                <a:cs typeface="Times New Roman" pitchFamily="18" charset="0"/>
              </a:rPr>
              <a:t>Dur: </a:t>
            </a:r>
            <a:r>
              <a:rPr lang="tr-TR" sz="2400" dirty="0" smtClean="0">
                <a:latin typeface="Times New Roman" pitchFamily="18" charset="0"/>
                <a:cs typeface="Times New Roman" pitchFamily="18" charset="0"/>
              </a:rPr>
              <a:t>Zorbalık eden kişiye yanıt yazma. </a:t>
            </a:r>
          </a:p>
          <a:p>
            <a:endParaRPr lang="tr-TR" sz="2400" dirty="0" smtClean="0">
              <a:latin typeface="Times New Roman" pitchFamily="18" charset="0"/>
              <a:cs typeface="Times New Roman" pitchFamily="18" charset="0"/>
            </a:endParaRPr>
          </a:p>
          <a:p>
            <a:r>
              <a:rPr lang="tr-TR" sz="2400" b="1" u="sng" dirty="0" smtClean="0">
                <a:latin typeface="Times New Roman" pitchFamily="18" charset="0"/>
                <a:cs typeface="Times New Roman" pitchFamily="18" charset="0"/>
              </a:rPr>
              <a:t>Engelle: </a:t>
            </a:r>
            <a:r>
              <a:rPr lang="tr-TR" sz="2400" dirty="0" smtClean="0">
                <a:latin typeface="Times New Roman" pitchFamily="18" charset="0"/>
                <a:cs typeface="Times New Roman" pitchFamily="18" charset="0"/>
              </a:rPr>
              <a:t>Zorbalık yapan kişiyi engelle. </a:t>
            </a:r>
          </a:p>
          <a:p>
            <a:endParaRPr lang="tr-TR" sz="2400" dirty="0" smtClean="0">
              <a:latin typeface="Times New Roman" pitchFamily="18" charset="0"/>
              <a:cs typeface="Times New Roman" pitchFamily="18" charset="0"/>
            </a:endParaRPr>
          </a:p>
          <a:p>
            <a:r>
              <a:rPr lang="tr-TR" sz="2400" b="1" u="sng" dirty="0" smtClean="0">
                <a:latin typeface="Times New Roman" pitchFamily="18" charset="0"/>
                <a:cs typeface="Times New Roman" pitchFamily="18" charset="0"/>
              </a:rPr>
              <a:t>Bildir: </a:t>
            </a:r>
            <a:r>
              <a:rPr lang="tr-TR" sz="2400" dirty="0" smtClean="0">
                <a:latin typeface="Times New Roman" pitchFamily="18" charset="0"/>
                <a:cs typeface="Times New Roman" pitchFamily="18" charset="0"/>
              </a:rPr>
              <a:t>Bu olayı ailene, müdür yardımcına, psikolojik danışmanına ve internet sitesinin yöneticisine bildir.</a:t>
            </a:r>
            <a:endParaRPr lang="tr-TR" sz="2400" dirty="0">
              <a:latin typeface="Times New Roman" pitchFamily="18" charset="0"/>
              <a:cs typeface="Times New Roman" pitchFamily="18" charset="0"/>
            </a:endParaRPr>
          </a:p>
        </p:txBody>
      </p:sp>
      <p:pic>
        <p:nvPicPr>
          <p:cNvPr id="5" name="Content Placeholder 4" descr="132103331-288-k847870.jpg"/>
          <p:cNvPicPr>
            <a:picLocks noGrp="1" noChangeAspect="1"/>
          </p:cNvPicPr>
          <p:nvPr>
            <p:ph sz="half" idx="2"/>
          </p:nvPr>
        </p:nvPicPr>
        <p:blipFill>
          <a:blip r:embed="rId2"/>
          <a:stretch>
            <a:fillRect/>
          </a:stretch>
        </p:blipFill>
        <p:spPr>
          <a:xfrm>
            <a:off x="5295900" y="1994694"/>
            <a:ext cx="2743200" cy="428625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228600" y="1676400"/>
            <a:ext cx="3200400" cy="4572000"/>
          </a:xfrm>
        </p:spPr>
        <p:txBody>
          <a:bodyPr>
            <a:normAutofit lnSpcReduction="10000"/>
          </a:bodyPr>
          <a:lstStyle/>
          <a:p>
            <a:r>
              <a:rPr lang="tr-TR" sz="2400" b="1" dirty="0" smtClean="0">
                <a:solidFill>
                  <a:schemeClr val="accent1">
                    <a:lumMod val="75000"/>
                  </a:schemeClr>
                </a:solidFill>
                <a:latin typeface="Times New Roman" pitchFamily="18" charset="0"/>
                <a:cs typeface="Times New Roman" pitchFamily="18" charset="0"/>
              </a:rPr>
              <a:t>Cep telefonu veya bilgisayar kullanımında kendinize sınırlar koyabiliyor musunuz? </a:t>
            </a:r>
          </a:p>
          <a:p>
            <a:endParaRPr lang="tr-TR" sz="2400" b="1" dirty="0" smtClean="0">
              <a:solidFill>
                <a:schemeClr val="accent1">
                  <a:lumMod val="75000"/>
                </a:schemeClr>
              </a:solidFill>
              <a:latin typeface="Times New Roman" pitchFamily="18" charset="0"/>
              <a:cs typeface="Times New Roman" pitchFamily="18" charset="0"/>
            </a:endParaRPr>
          </a:p>
          <a:p>
            <a:r>
              <a:rPr lang="tr-TR" sz="2400" b="1" dirty="0" smtClean="0">
                <a:solidFill>
                  <a:schemeClr val="accent1">
                    <a:lumMod val="75000"/>
                  </a:schemeClr>
                </a:solidFill>
                <a:latin typeface="Times New Roman" pitchFamily="18" charset="0"/>
                <a:cs typeface="Times New Roman" pitchFamily="18" charset="0"/>
              </a:rPr>
              <a:t>Kontrol sizde mi değil mi? </a:t>
            </a:r>
          </a:p>
          <a:p>
            <a:endParaRPr lang="tr-TR" sz="2400" b="1" dirty="0" smtClean="0">
              <a:solidFill>
                <a:schemeClr val="accent1">
                  <a:lumMod val="75000"/>
                </a:schemeClr>
              </a:solidFill>
              <a:latin typeface="Times New Roman" pitchFamily="18" charset="0"/>
              <a:cs typeface="Times New Roman" pitchFamily="18" charset="0"/>
            </a:endParaRPr>
          </a:p>
          <a:p>
            <a:r>
              <a:rPr lang="tr-TR" sz="2400" b="1" dirty="0" smtClean="0">
                <a:solidFill>
                  <a:schemeClr val="accent1">
                    <a:lumMod val="75000"/>
                  </a:schemeClr>
                </a:solidFill>
                <a:latin typeface="Times New Roman" pitchFamily="18" charset="0"/>
                <a:cs typeface="Times New Roman" pitchFamily="18" charset="0"/>
              </a:rPr>
              <a:t>Bunu başarabiliyorsanız, bu sizin iradeli olduğunuzu gösterir. </a:t>
            </a:r>
            <a:endParaRPr lang="tr-TR" sz="2400" b="1" dirty="0">
              <a:solidFill>
                <a:schemeClr val="accent1">
                  <a:lumMod val="75000"/>
                </a:schemeClr>
              </a:solidFill>
              <a:latin typeface="Times New Roman" pitchFamily="18" charset="0"/>
              <a:cs typeface="Times New Roman" pitchFamily="18" charset="0"/>
            </a:endParaRPr>
          </a:p>
        </p:txBody>
      </p:sp>
      <p:pic>
        <p:nvPicPr>
          <p:cNvPr id="5" name="Content Placeholder 4" descr="k_28123347_1705022.jpg"/>
          <p:cNvPicPr>
            <a:picLocks noGrp="1" noChangeAspect="1"/>
          </p:cNvPicPr>
          <p:nvPr>
            <p:ph sz="half" idx="1"/>
          </p:nvPr>
        </p:nvPicPr>
        <p:blipFill>
          <a:blip r:embed="rId2"/>
          <a:stretch>
            <a:fillRect/>
          </a:stretch>
        </p:blipFill>
        <p:spPr>
          <a:xfrm>
            <a:off x="3575050" y="2062533"/>
            <a:ext cx="5111750" cy="37997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847088"/>
          </a:xfrm>
        </p:spPr>
        <p:txBody>
          <a:bodyPr>
            <a:normAutofit fontScale="90000"/>
          </a:bodyPr>
          <a:lstStyle/>
          <a:p>
            <a:r>
              <a:rPr lang="tr-TR" dirty="0" smtClean="0"/>
              <a:t/>
            </a:r>
            <a:br>
              <a:rPr lang="tr-TR" dirty="0" smtClean="0"/>
            </a:br>
            <a:r>
              <a:rPr lang="tr-TR" sz="3100" b="1" dirty="0" smtClean="0">
                <a:latin typeface="Times New Roman" pitchFamily="18" charset="0"/>
                <a:cs typeface="Times New Roman" pitchFamily="18" charset="0"/>
              </a:rPr>
              <a:t>BİLİNÇSİZ VE AŞIRI İNTERNET KULLANIMININ OLUMSUZ ETKİLERİNDEN SAKININ</a:t>
            </a:r>
            <a:endParaRPr lang="tr-TR" sz="3100" b="1" dirty="0">
              <a:latin typeface="Times New Roman" pitchFamily="18" charset="0"/>
              <a:cs typeface="Times New Roman" pitchFamily="18" charset="0"/>
            </a:endParaRPr>
          </a:p>
        </p:txBody>
      </p:sp>
      <p:sp>
        <p:nvSpPr>
          <p:cNvPr id="3" name="Content Placeholder 2"/>
          <p:cNvSpPr>
            <a:spLocks noGrp="1"/>
          </p:cNvSpPr>
          <p:nvPr>
            <p:ph sz="half" idx="1"/>
          </p:nvPr>
        </p:nvSpPr>
        <p:spPr>
          <a:xfrm>
            <a:off x="228600" y="3124200"/>
            <a:ext cx="4038600" cy="4434840"/>
          </a:xfrm>
        </p:spPr>
        <p:txBody>
          <a:bodyPr>
            <a:normAutofit/>
          </a:bodyPr>
          <a:lstStyle/>
          <a:p>
            <a:r>
              <a:rPr lang="tr-TR" sz="2000" b="1" dirty="0" smtClean="0">
                <a:latin typeface="Times New Roman" pitchFamily="18" charset="0"/>
                <a:cs typeface="Times New Roman" pitchFamily="18" charset="0"/>
              </a:rPr>
              <a:t>Ders çalışırken telefonunuzun yanınızda olması dersinize yoğunlaşmanızı zorlaştırabilir. Sürekli bakma ihtiyacı hissedebilir, bildirimler sizi rahatsız edebilir ve bu sebeple akademik performansınız düşebilir.</a:t>
            </a:r>
            <a:endParaRPr lang="tr-TR" sz="2000" b="1" dirty="0">
              <a:latin typeface="Times New Roman" pitchFamily="18" charset="0"/>
              <a:cs typeface="Times New Roman" pitchFamily="18" charset="0"/>
            </a:endParaRPr>
          </a:p>
        </p:txBody>
      </p:sp>
      <p:pic>
        <p:nvPicPr>
          <p:cNvPr id="5" name="Content Placeholder 4" descr="unnamed (1).jpg"/>
          <p:cNvPicPr>
            <a:picLocks noGrp="1" noChangeAspect="1"/>
          </p:cNvPicPr>
          <p:nvPr>
            <p:ph sz="half" idx="2"/>
          </p:nvPr>
        </p:nvPicPr>
        <p:blipFill>
          <a:blip r:embed="rId2"/>
          <a:stretch>
            <a:fillRect/>
          </a:stretch>
        </p:blipFill>
        <p:spPr>
          <a:xfrm>
            <a:off x="4572000" y="3124200"/>
            <a:ext cx="4038600" cy="25241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5" name="Content Placeholder 4" descr="NwvSZ.jpg"/>
          <p:cNvPicPr>
            <a:picLocks noGrp="1" noChangeAspect="1"/>
          </p:cNvPicPr>
          <p:nvPr>
            <p:ph sz="half" idx="1"/>
          </p:nvPr>
        </p:nvPicPr>
        <p:blipFill>
          <a:blip r:embed="rId2" cstate="print"/>
          <a:stretch>
            <a:fillRect/>
          </a:stretch>
        </p:blipFill>
        <p:spPr>
          <a:xfrm>
            <a:off x="457200" y="3123120"/>
            <a:ext cx="4038600" cy="202939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Content Placeholder 3"/>
          <p:cNvSpPr>
            <a:spLocks noGrp="1"/>
          </p:cNvSpPr>
          <p:nvPr>
            <p:ph sz="half" idx="2"/>
          </p:nvPr>
        </p:nvSpPr>
        <p:spPr/>
        <p:txBody>
          <a:bodyPr>
            <a:normAutofit fontScale="92500" lnSpcReduction="10000"/>
          </a:bodyPr>
          <a:lstStyle/>
          <a:p>
            <a:r>
              <a:rPr lang="tr-TR" sz="2400" b="1" dirty="0" smtClean="0">
                <a:latin typeface="Times New Roman" pitchFamily="18" charset="0"/>
                <a:cs typeface="Times New Roman" pitchFamily="18" charset="0"/>
              </a:rPr>
              <a:t>Sanal hayattaki sosyal ilişkiler, gerçek hayattaki sosyal becerilerinizi olumsuz etkileyebilir. İletişiminizi genellikle internet üzerinden yaparsanız sosyal becerileriniz zayıflayabilir, yüz yüze iletişim kurmakta zorlanabilirsiniz. </a:t>
            </a:r>
          </a:p>
          <a:p>
            <a:r>
              <a:rPr lang="tr-TR" sz="2400" b="1" dirty="0" smtClean="0">
                <a:latin typeface="Times New Roman" pitchFamily="18" charset="0"/>
                <a:cs typeface="Times New Roman" pitchFamily="18" charset="0"/>
              </a:rPr>
              <a:t>Arkadaşlarınızla yüz yüze görüşmeye özen gösterin. Yüz yüze görüşmelerde telefonlarınızdan uzak kalmaya dikkat edin.</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sz="half" idx="1"/>
          </p:nvPr>
        </p:nvSpPr>
        <p:spPr/>
        <p:txBody>
          <a:bodyPr>
            <a:normAutofit/>
          </a:bodyPr>
          <a:lstStyle/>
          <a:p>
            <a:r>
              <a:rPr lang="tr-TR" sz="2000" b="1" dirty="0" smtClean="0">
                <a:latin typeface="Times New Roman" pitchFamily="18" charset="0"/>
                <a:cs typeface="Times New Roman" pitchFamily="18" charset="0"/>
              </a:rPr>
              <a:t>Gençlik döneminde uyku hem fiziksel hem zihinsel gelişim için çok önemlidir. Geç saatlere kadar cep telefonu kullanmak ya da bilgisayar oyunları oynamak uyku düzeninin bozulmasına yol açar.</a:t>
            </a:r>
          </a:p>
          <a:p>
            <a:endParaRPr lang="tr-TR" sz="2000" b="1"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a:bodyPr>
          <a:lstStyle/>
          <a:p>
            <a:r>
              <a:rPr lang="tr-TR" sz="2200" i="1" dirty="0" smtClean="0">
                <a:latin typeface="Times New Roman" pitchFamily="18" charset="0"/>
                <a:cs typeface="Times New Roman" pitchFamily="18" charset="0"/>
              </a:rPr>
              <a:t>Yatmadan en az bir saat önce cep telefonunu elinizden bırakın, oyunları kapatın. Bu şekilde daha rahat uykuya dalabilir ve sabah daha dinç kalkarsınız.</a:t>
            </a:r>
          </a:p>
          <a:p>
            <a:endParaRPr lang="tr-TR" i="1" dirty="0" smtClean="0"/>
          </a:p>
          <a:p>
            <a:r>
              <a:rPr lang="tr-TR" sz="2200" i="1" dirty="0" smtClean="0">
                <a:latin typeface="Times New Roman" pitchFamily="18" charset="0"/>
                <a:cs typeface="Times New Roman" pitchFamily="18" charset="0"/>
              </a:rPr>
              <a:t>Müzik dinleyerek veya dizi izleyerek uyumanın uyku kalitesini düşürdüğü, ertesi gün kişiyi yorgun hissettirdiği araştırmalarda gösterilmiştir.</a:t>
            </a:r>
          </a:p>
          <a:p>
            <a:endParaRPr lang="tr-TR" dirty="0"/>
          </a:p>
        </p:txBody>
      </p:sp>
      <p:pic>
        <p:nvPicPr>
          <p:cNvPr id="5" name="Picture 4" descr="uyku.jpg"/>
          <p:cNvPicPr>
            <a:picLocks noChangeAspect="1"/>
          </p:cNvPicPr>
          <p:nvPr/>
        </p:nvPicPr>
        <p:blipFill>
          <a:blip r:embed="rId2"/>
          <a:stretch>
            <a:fillRect/>
          </a:stretch>
        </p:blipFill>
        <p:spPr>
          <a:xfrm>
            <a:off x="609600" y="4270248"/>
            <a:ext cx="3657600" cy="258775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381000" y="609600"/>
            <a:ext cx="2209800" cy="2179320"/>
          </a:xfrm>
        </p:spPr>
        <p:txBody>
          <a:bodyPr>
            <a:noAutofit/>
          </a:bodyPr>
          <a:lstStyle/>
          <a:p>
            <a:r>
              <a:rPr lang="tr-TR" sz="2000" dirty="0" smtClean="0">
                <a:latin typeface="Times New Roman" pitchFamily="18" charset="0"/>
                <a:cs typeface="Times New Roman" pitchFamily="18" charset="0"/>
              </a:rPr>
              <a:t>Aralıksız ve uzun süre internet başında bulunmanın; dikkat, hafıza, analiz yeteneğinde azalma gibi zihinsel sorunlara neden olduğu bilinmektedir. Bilgisayar, tablet ve telefonun dikkati bozduğu kanıtlanmıştır.</a:t>
            </a:r>
            <a:endParaRPr lang="tr-TR" sz="2000" dirty="0">
              <a:latin typeface="Times New Roman" pitchFamily="18" charset="0"/>
              <a:cs typeface="Times New Roman" pitchFamily="18" charset="0"/>
            </a:endParaRPr>
          </a:p>
        </p:txBody>
      </p:sp>
      <p:pic>
        <p:nvPicPr>
          <p:cNvPr id="5" name="Picture Placeholder 4" descr="indir (2).jpg"/>
          <p:cNvPicPr>
            <a:picLocks noGrp="1" noChangeAspect="1"/>
          </p:cNvPicPr>
          <p:nvPr>
            <p:ph type="pic" idx="1"/>
          </p:nvPr>
        </p:nvPicPr>
        <p:blipFill>
          <a:blip r:embed="rId2"/>
          <a:srcRect t="2647" b="2647"/>
          <a:stretch>
            <a:fillRect/>
          </a:stretch>
        </p:blip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2"/>
          </p:nvPr>
        </p:nvSpPr>
        <p:spPr/>
        <p:txBody>
          <a:bodyPr>
            <a:normAutofit/>
          </a:bodyPr>
          <a:lstStyle/>
          <a:p>
            <a:r>
              <a:rPr lang="tr-TR" sz="2000" b="1" dirty="0" smtClean="0">
                <a:latin typeface="Times New Roman" pitchFamily="18" charset="0"/>
                <a:cs typeface="Times New Roman" pitchFamily="18" charset="0"/>
              </a:rPr>
              <a:t>Ekran karşısında çok uzun zaman geçirmenin zamanla; kilo alma, beden ve kaslarda gerileme ve vücudun hantallaşması gibi dış görünüşe de olumsuz etkileri vardır. Vücudunuz kıymetli, siz değerlisiniz; vücudunuza iyi bakın.</a:t>
            </a:r>
            <a:endParaRPr lang="tr-TR" sz="2000" b="1" dirty="0">
              <a:latin typeface="Times New Roman" pitchFamily="18" charset="0"/>
              <a:cs typeface="Times New Roman" pitchFamily="18" charset="0"/>
            </a:endParaRPr>
          </a:p>
        </p:txBody>
      </p:sp>
      <p:pic>
        <p:nvPicPr>
          <p:cNvPr id="7" name="Content Placeholder 6" descr="images.jpg"/>
          <p:cNvPicPr>
            <a:picLocks noGrp="1" noChangeAspect="1"/>
          </p:cNvPicPr>
          <p:nvPr>
            <p:ph sz="quarter" idx="4"/>
          </p:nvPr>
        </p:nvPicPr>
        <p:blipFill>
          <a:blip r:embed="rId2"/>
          <a:stretch>
            <a:fillRect/>
          </a:stretch>
        </p:blipFill>
        <p:spPr>
          <a:xfrm>
            <a:off x="4495800" y="2590800"/>
            <a:ext cx="4031619" cy="2438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UNUTMAYIN !!</a:t>
            </a:r>
            <a:endParaRPr lang="tr-TR" dirty="0"/>
          </a:p>
        </p:txBody>
      </p:sp>
      <p:sp>
        <p:nvSpPr>
          <p:cNvPr id="3" name="Content Placeholder 2"/>
          <p:cNvSpPr>
            <a:spLocks noGrp="1"/>
          </p:cNvSpPr>
          <p:nvPr>
            <p:ph idx="1"/>
          </p:nvPr>
        </p:nvSpPr>
        <p:spPr>
          <a:xfrm>
            <a:off x="0" y="2514600"/>
            <a:ext cx="9144000" cy="3810000"/>
          </a:xfrm>
        </p:spPr>
        <p:txBody>
          <a:bodyPr>
            <a:normAutofit/>
          </a:bodyPr>
          <a:lstStyle/>
          <a:p>
            <a:pPr>
              <a:buNone/>
            </a:pPr>
            <a:r>
              <a:rPr lang="tr-TR" sz="4400" b="1" dirty="0" smtClean="0">
                <a:latin typeface="Times New Roman" pitchFamily="18" charset="0"/>
                <a:cs typeface="Times New Roman" pitchFamily="18" charset="0"/>
              </a:rPr>
              <a:t>  </a:t>
            </a:r>
            <a:r>
              <a:rPr lang="tr-TR" sz="4400" b="1" dirty="0" smtClean="0">
                <a:solidFill>
                  <a:srgbClr val="FFC000"/>
                </a:solidFill>
                <a:latin typeface="Times New Roman" pitchFamily="18" charset="0"/>
                <a:cs typeface="Times New Roman" pitchFamily="18" charset="0"/>
              </a:rPr>
              <a:t>İnternet hayatımızı kolaylaştırmak için var, zorlaştırmak, yalnızlaştırmak ya da onsuz yaşayamamak için değil. </a:t>
            </a:r>
            <a:endParaRPr lang="tr-TR" sz="4400" b="1" dirty="0">
              <a:solidFill>
                <a:srgbClr val="FFC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37488"/>
          </a:xfrm>
        </p:spPr>
        <p:txBody>
          <a:bodyPr>
            <a:normAutofit/>
          </a:bodyPr>
          <a:lstStyle/>
          <a:p>
            <a:r>
              <a:rPr lang="tr-TR" sz="2800" b="1" dirty="0" smtClean="0">
                <a:latin typeface="Times New Roman" pitchFamily="18" charset="0"/>
                <a:cs typeface="Times New Roman" pitchFamily="18" charset="0"/>
              </a:rPr>
              <a:t>HAYATTA HER ŞEYİ DENGELİ YAPMAK GEREKİR</a:t>
            </a:r>
            <a:endParaRPr lang="tr-TR" sz="2800" b="1" dirty="0">
              <a:latin typeface="Times New Roman" pitchFamily="18" charset="0"/>
              <a:cs typeface="Times New Roman" pitchFamily="18" charset="0"/>
            </a:endParaRPr>
          </a:p>
        </p:txBody>
      </p:sp>
      <p:sp>
        <p:nvSpPr>
          <p:cNvPr id="3" name="Content Placeholder 2"/>
          <p:cNvSpPr>
            <a:spLocks noGrp="1"/>
          </p:cNvSpPr>
          <p:nvPr>
            <p:ph sz="half" idx="1"/>
          </p:nvPr>
        </p:nvSpPr>
        <p:spPr/>
        <p:txBody>
          <a:bodyPr>
            <a:normAutofit fontScale="85000" lnSpcReduction="20000"/>
          </a:bodyPr>
          <a:lstStyle/>
          <a:p>
            <a:r>
              <a:rPr lang="tr-TR" sz="2400" dirty="0" smtClean="0">
                <a:latin typeface="Times New Roman" pitchFamily="18" charset="0"/>
                <a:cs typeface="Times New Roman" pitchFamily="18" charset="0"/>
              </a:rPr>
              <a:t>Hayatta her şeyin bir dengesi vardır; yemenin, gezmenin, çalışmanın…. İnternetin de bir sınırı olmalıdır. Ancak doğru ve sınırlı kullanarak internetten faydalanabilirsiniz.</a:t>
            </a:r>
          </a:p>
          <a:p>
            <a:endParaRPr lang="tr-TR" sz="2000" dirty="0" smtClean="0">
              <a:latin typeface="Times New Roman" pitchFamily="18" charset="0"/>
              <a:cs typeface="Times New Roman" pitchFamily="18" charset="0"/>
            </a:endParaRPr>
          </a:p>
          <a:p>
            <a:r>
              <a:rPr lang="tr-TR" sz="2200" dirty="0" smtClean="0">
                <a:latin typeface="Times New Roman" pitchFamily="18" charset="0"/>
                <a:cs typeface="Times New Roman" pitchFamily="18" charset="0"/>
              </a:rPr>
              <a:t>Sanal arkadaşlarınızın sayısını azaltın, gerçek arkadaşların sayısını artırın. Bu denge bozuldukça, hayattan soyutlanırsınız. Gerçek arkadaşlarınız ile zaman geçirmeye özen gösterin. Sosyal medyadaki arkadaş sayınız sizi aldatmasın. Gerçek hayattaki arkadaşlıkların yerini sanal arkadaşlar almamalı. Sanalı değil gerçeği tercih edin.</a:t>
            </a:r>
          </a:p>
          <a:p>
            <a:endParaRPr lang="tr-TR" sz="2000" dirty="0">
              <a:latin typeface="Times New Roman" pitchFamily="18" charset="0"/>
              <a:cs typeface="Times New Roman" pitchFamily="18" charset="0"/>
            </a:endParaRPr>
          </a:p>
        </p:txBody>
      </p:sp>
      <p:pic>
        <p:nvPicPr>
          <p:cNvPr id="5" name="Content Placeholder 4" descr="denge2222.jpg"/>
          <p:cNvPicPr>
            <a:picLocks noGrp="1" noChangeAspect="1"/>
          </p:cNvPicPr>
          <p:nvPr>
            <p:ph sz="half" idx="2"/>
          </p:nvPr>
        </p:nvPicPr>
        <p:blipFill>
          <a:blip r:embed="rId2"/>
          <a:stretch>
            <a:fillRect/>
          </a:stretch>
        </p:blipFill>
        <p:spPr>
          <a:xfrm>
            <a:off x="4648200" y="2743200"/>
            <a:ext cx="4038600" cy="240426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577</Words>
  <Application>Microsoft Office PowerPoint</Application>
  <PresentationFormat>Ekran Gösterisi (4:3)</PresentationFormat>
  <Paragraphs>50</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Calibri</vt:lpstr>
      <vt:lpstr>Constantia</vt:lpstr>
      <vt:lpstr>Times New Roman</vt:lpstr>
      <vt:lpstr>Wingdings 2</vt:lpstr>
      <vt:lpstr>Flow</vt:lpstr>
      <vt:lpstr>BİLİNÇLİ İNTERNET KULLANIMI </vt:lpstr>
      <vt:lpstr>PowerPoint Sunusu</vt:lpstr>
      <vt:lpstr> BİLİNÇSİZ VE AŞIRI İNTERNET KULLANIMININ OLUMSUZ ETKİLERİNDEN SAKININ</vt:lpstr>
      <vt:lpstr>PowerPoint Sunusu</vt:lpstr>
      <vt:lpstr>PowerPoint Sunusu</vt:lpstr>
      <vt:lpstr>PowerPoint Sunusu</vt:lpstr>
      <vt:lpstr>PowerPoint Sunusu</vt:lpstr>
      <vt:lpstr>UNUTMAYIN !!</vt:lpstr>
      <vt:lpstr>HAYATTA HER ŞEYİ DENGELİ YAPMAK GEREKİR</vt:lpstr>
      <vt:lpstr>PowerPoint Sunusu</vt:lpstr>
      <vt:lpstr>İNTERNETİ GÜVENLİ BİR ŞEKİLDE KULLANIN </vt:lpstr>
      <vt:lpstr>PowerPoint Sunusu</vt:lpstr>
      <vt:lpstr>İNTERNET KULLANIMI </vt:lpstr>
      <vt:lpstr>SİBER ZORBALIK</vt:lpstr>
      <vt:lpstr>Siber Zorbalığa Maruz Kalındığında;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BİLİNÇLİ İNTERNET KULLANIMI </dc:title>
  <dc:creator>Gamze Gayret</dc:creator>
  <cp:lastModifiedBy>REHBERLİK</cp:lastModifiedBy>
  <cp:revision>2</cp:revision>
  <dcterms:created xsi:type="dcterms:W3CDTF">2006-08-16T00:00:00Z</dcterms:created>
  <dcterms:modified xsi:type="dcterms:W3CDTF">2024-04-19T08:07:16Z</dcterms:modified>
</cp:coreProperties>
</file>