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78A4F4A5-0920-45C5-87EE-294145D9D502}" type="datetimeFigureOut">
              <a:rPr lang="tr-TR" smtClean="0"/>
              <a:t>19.04.2024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46CD3B3-CBA5-4942-A676-A3F9EBD40C3D}" type="slidenum">
              <a:rPr lang="tr-TR" smtClean="0"/>
              <a:t>‹#›</a:t>
            </a:fld>
            <a:endParaRPr lang="tr-TR"/>
          </a:p>
        </p:txBody>
      </p:sp>
    </p:spTree>
    <p:extLst>
      <p:ext uri="{BB962C8B-B14F-4D97-AF65-F5344CB8AC3E}">
        <p14:creationId xmlns:p14="http://schemas.microsoft.com/office/powerpoint/2010/main" val="584964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8A4F4A5-0920-45C5-87EE-294145D9D502}" type="datetimeFigureOut">
              <a:rPr lang="tr-TR" smtClean="0"/>
              <a:t>19.04.2024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46CD3B3-CBA5-4942-A676-A3F9EBD40C3D}" type="slidenum">
              <a:rPr lang="tr-TR" smtClean="0"/>
              <a:t>‹#›</a:t>
            </a:fld>
            <a:endParaRPr lang="tr-TR"/>
          </a:p>
        </p:txBody>
      </p:sp>
    </p:spTree>
    <p:extLst>
      <p:ext uri="{BB962C8B-B14F-4D97-AF65-F5344CB8AC3E}">
        <p14:creationId xmlns:p14="http://schemas.microsoft.com/office/powerpoint/2010/main" val="3653856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8A4F4A5-0920-45C5-87EE-294145D9D502}" type="datetimeFigureOut">
              <a:rPr lang="tr-TR" smtClean="0"/>
              <a:t>19.04.2024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46CD3B3-CBA5-4942-A676-A3F9EBD40C3D}"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47388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8A4F4A5-0920-45C5-87EE-294145D9D502}" type="datetimeFigureOut">
              <a:rPr lang="tr-TR" smtClean="0"/>
              <a:t>19.04.2024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46CD3B3-CBA5-4942-A676-A3F9EBD40C3D}" type="slidenum">
              <a:rPr lang="tr-TR" smtClean="0"/>
              <a:t>‹#›</a:t>
            </a:fld>
            <a:endParaRPr lang="tr-TR"/>
          </a:p>
        </p:txBody>
      </p:sp>
    </p:spTree>
    <p:extLst>
      <p:ext uri="{BB962C8B-B14F-4D97-AF65-F5344CB8AC3E}">
        <p14:creationId xmlns:p14="http://schemas.microsoft.com/office/powerpoint/2010/main" val="846407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8A4F4A5-0920-45C5-87EE-294145D9D502}" type="datetimeFigureOut">
              <a:rPr lang="tr-TR" smtClean="0"/>
              <a:t>19.04.2024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46CD3B3-CBA5-4942-A676-A3F9EBD40C3D}"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88238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8A4F4A5-0920-45C5-87EE-294145D9D502}" type="datetimeFigureOut">
              <a:rPr lang="tr-TR" smtClean="0"/>
              <a:t>19.04.2024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46CD3B3-CBA5-4942-A676-A3F9EBD40C3D}" type="slidenum">
              <a:rPr lang="tr-TR" smtClean="0"/>
              <a:t>‹#›</a:t>
            </a:fld>
            <a:endParaRPr lang="tr-TR"/>
          </a:p>
        </p:txBody>
      </p:sp>
    </p:spTree>
    <p:extLst>
      <p:ext uri="{BB962C8B-B14F-4D97-AF65-F5344CB8AC3E}">
        <p14:creationId xmlns:p14="http://schemas.microsoft.com/office/powerpoint/2010/main" val="1392814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8A4F4A5-0920-45C5-87EE-294145D9D502}" type="datetimeFigureOut">
              <a:rPr lang="tr-TR" smtClean="0"/>
              <a:t>19.04.2024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46CD3B3-CBA5-4942-A676-A3F9EBD40C3D}" type="slidenum">
              <a:rPr lang="tr-TR" smtClean="0"/>
              <a:t>‹#›</a:t>
            </a:fld>
            <a:endParaRPr lang="tr-TR"/>
          </a:p>
        </p:txBody>
      </p:sp>
    </p:spTree>
    <p:extLst>
      <p:ext uri="{BB962C8B-B14F-4D97-AF65-F5344CB8AC3E}">
        <p14:creationId xmlns:p14="http://schemas.microsoft.com/office/powerpoint/2010/main" val="2977661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8A4F4A5-0920-45C5-87EE-294145D9D502}" type="datetimeFigureOut">
              <a:rPr lang="tr-TR" smtClean="0"/>
              <a:t>19.04.2024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46CD3B3-CBA5-4942-A676-A3F9EBD40C3D}" type="slidenum">
              <a:rPr lang="tr-TR" smtClean="0"/>
              <a:t>‹#›</a:t>
            </a:fld>
            <a:endParaRPr lang="tr-TR"/>
          </a:p>
        </p:txBody>
      </p:sp>
    </p:spTree>
    <p:extLst>
      <p:ext uri="{BB962C8B-B14F-4D97-AF65-F5344CB8AC3E}">
        <p14:creationId xmlns:p14="http://schemas.microsoft.com/office/powerpoint/2010/main" val="2355228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8A4F4A5-0920-45C5-87EE-294145D9D502}" type="datetimeFigureOut">
              <a:rPr lang="tr-TR" smtClean="0"/>
              <a:t>19.04.2024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46CD3B3-CBA5-4942-A676-A3F9EBD40C3D}" type="slidenum">
              <a:rPr lang="tr-TR" smtClean="0"/>
              <a:t>‹#›</a:t>
            </a:fld>
            <a:endParaRPr lang="tr-TR"/>
          </a:p>
        </p:txBody>
      </p:sp>
    </p:spTree>
    <p:extLst>
      <p:ext uri="{BB962C8B-B14F-4D97-AF65-F5344CB8AC3E}">
        <p14:creationId xmlns:p14="http://schemas.microsoft.com/office/powerpoint/2010/main" val="1083171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8A4F4A5-0920-45C5-87EE-294145D9D502}" type="datetimeFigureOut">
              <a:rPr lang="tr-TR" smtClean="0"/>
              <a:t>19.04.2024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46CD3B3-CBA5-4942-A676-A3F9EBD40C3D}" type="slidenum">
              <a:rPr lang="tr-TR" smtClean="0"/>
              <a:t>‹#›</a:t>
            </a:fld>
            <a:endParaRPr lang="tr-TR"/>
          </a:p>
        </p:txBody>
      </p:sp>
    </p:spTree>
    <p:extLst>
      <p:ext uri="{BB962C8B-B14F-4D97-AF65-F5344CB8AC3E}">
        <p14:creationId xmlns:p14="http://schemas.microsoft.com/office/powerpoint/2010/main" val="3316397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78A4F4A5-0920-45C5-87EE-294145D9D502}" type="datetimeFigureOut">
              <a:rPr lang="tr-TR" smtClean="0"/>
              <a:t>19.04.2024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46CD3B3-CBA5-4942-A676-A3F9EBD40C3D}" type="slidenum">
              <a:rPr lang="tr-TR" smtClean="0"/>
              <a:t>‹#›</a:t>
            </a:fld>
            <a:endParaRPr lang="tr-TR"/>
          </a:p>
        </p:txBody>
      </p:sp>
    </p:spTree>
    <p:extLst>
      <p:ext uri="{BB962C8B-B14F-4D97-AF65-F5344CB8AC3E}">
        <p14:creationId xmlns:p14="http://schemas.microsoft.com/office/powerpoint/2010/main" val="1334569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78A4F4A5-0920-45C5-87EE-294145D9D502}" type="datetimeFigureOut">
              <a:rPr lang="tr-TR" smtClean="0"/>
              <a:t>19.04.2024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46CD3B3-CBA5-4942-A676-A3F9EBD40C3D}" type="slidenum">
              <a:rPr lang="tr-TR" smtClean="0"/>
              <a:t>‹#›</a:t>
            </a:fld>
            <a:endParaRPr lang="tr-TR"/>
          </a:p>
        </p:txBody>
      </p:sp>
    </p:spTree>
    <p:extLst>
      <p:ext uri="{BB962C8B-B14F-4D97-AF65-F5344CB8AC3E}">
        <p14:creationId xmlns:p14="http://schemas.microsoft.com/office/powerpoint/2010/main" val="4255193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8A4F4A5-0920-45C5-87EE-294145D9D502}" type="datetimeFigureOut">
              <a:rPr lang="tr-TR" smtClean="0"/>
              <a:t>19.04.2024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46CD3B3-CBA5-4942-A676-A3F9EBD40C3D}" type="slidenum">
              <a:rPr lang="tr-TR" smtClean="0"/>
              <a:t>‹#›</a:t>
            </a:fld>
            <a:endParaRPr lang="tr-TR"/>
          </a:p>
        </p:txBody>
      </p:sp>
    </p:spTree>
    <p:extLst>
      <p:ext uri="{BB962C8B-B14F-4D97-AF65-F5344CB8AC3E}">
        <p14:creationId xmlns:p14="http://schemas.microsoft.com/office/powerpoint/2010/main" val="2479798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A4F4A5-0920-45C5-87EE-294145D9D502}" type="datetimeFigureOut">
              <a:rPr lang="tr-TR" smtClean="0"/>
              <a:t>19.04.2024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46CD3B3-CBA5-4942-A676-A3F9EBD40C3D}" type="slidenum">
              <a:rPr lang="tr-TR" smtClean="0"/>
              <a:t>‹#›</a:t>
            </a:fld>
            <a:endParaRPr lang="tr-TR"/>
          </a:p>
        </p:txBody>
      </p:sp>
    </p:spTree>
    <p:extLst>
      <p:ext uri="{BB962C8B-B14F-4D97-AF65-F5344CB8AC3E}">
        <p14:creationId xmlns:p14="http://schemas.microsoft.com/office/powerpoint/2010/main" val="1306086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8A4F4A5-0920-45C5-87EE-294145D9D502}" type="datetimeFigureOut">
              <a:rPr lang="tr-TR" smtClean="0"/>
              <a:t>19.04.2024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46CD3B3-CBA5-4942-A676-A3F9EBD40C3D}" type="slidenum">
              <a:rPr lang="tr-TR" smtClean="0"/>
              <a:t>‹#›</a:t>
            </a:fld>
            <a:endParaRPr lang="tr-TR"/>
          </a:p>
        </p:txBody>
      </p:sp>
    </p:spTree>
    <p:extLst>
      <p:ext uri="{BB962C8B-B14F-4D97-AF65-F5344CB8AC3E}">
        <p14:creationId xmlns:p14="http://schemas.microsoft.com/office/powerpoint/2010/main" val="3336113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8A4F4A5-0920-45C5-87EE-294145D9D502}" type="datetimeFigureOut">
              <a:rPr lang="tr-TR" smtClean="0"/>
              <a:t>19.04.2024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46CD3B3-CBA5-4942-A676-A3F9EBD40C3D}" type="slidenum">
              <a:rPr lang="tr-TR" smtClean="0"/>
              <a:t>‹#›</a:t>
            </a:fld>
            <a:endParaRPr lang="tr-TR"/>
          </a:p>
        </p:txBody>
      </p:sp>
    </p:spTree>
    <p:extLst>
      <p:ext uri="{BB962C8B-B14F-4D97-AF65-F5344CB8AC3E}">
        <p14:creationId xmlns:p14="http://schemas.microsoft.com/office/powerpoint/2010/main" val="1391167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8A4F4A5-0920-45C5-87EE-294145D9D502}" type="datetimeFigureOut">
              <a:rPr lang="tr-TR" smtClean="0"/>
              <a:t>19.04.2024</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46CD3B3-CBA5-4942-A676-A3F9EBD40C3D}" type="slidenum">
              <a:rPr lang="tr-TR" smtClean="0"/>
              <a:t>‹#›</a:t>
            </a:fld>
            <a:endParaRPr lang="tr-TR"/>
          </a:p>
        </p:txBody>
      </p:sp>
    </p:spTree>
    <p:extLst>
      <p:ext uri="{BB962C8B-B14F-4D97-AF65-F5344CB8AC3E}">
        <p14:creationId xmlns:p14="http://schemas.microsoft.com/office/powerpoint/2010/main" val="245518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ZAMAN YÖNETİMİ</a:t>
            </a:r>
            <a:endParaRPr lang="tr-TR" dirty="0"/>
          </a:p>
        </p:txBody>
      </p:sp>
      <p:sp>
        <p:nvSpPr>
          <p:cNvPr id="3" name="Alt Başlık 2"/>
          <p:cNvSpPr>
            <a:spLocks noGrp="1"/>
          </p:cNvSpPr>
          <p:nvPr>
            <p:ph type="subTitle" idx="1"/>
          </p:nvPr>
        </p:nvSpPr>
        <p:spPr/>
        <p:txBody>
          <a:bodyPr/>
          <a:lstStyle/>
          <a:p>
            <a:r>
              <a:rPr lang="tr-TR" dirty="0" smtClean="0"/>
              <a:t>Psikolojik </a:t>
            </a:r>
            <a:r>
              <a:rPr lang="tr-TR" smtClean="0"/>
              <a:t>Danışman </a:t>
            </a:r>
            <a:r>
              <a:rPr lang="tr-TR" smtClean="0"/>
              <a:t>ATAKAN KURALAY</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289" y="1188705"/>
            <a:ext cx="3453715" cy="18993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69193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372534" y="3989389"/>
            <a:ext cx="4184035" cy="3880772"/>
          </a:xfrm>
        </p:spPr>
        <p:txBody>
          <a:bodyPr/>
          <a:lstStyle/>
          <a:p>
            <a:r>
              <a:rPr lang="tr-TR" b="1" i="1" u="sng" dirty="0" smtClean="0"/>
              <a:t> Sürekli televizyon izleme:</a:t>
            </a:r>
          </a:p>
          <a:p>
            <a:pPr marL="0" indent="0">
              <a:buNone/>
            </a:pPr>
            <a:r>
              <a:rPr lang="tr-TR" dirty="0"/>
              <a:t/>
            </a:r>
            <a:br>
              <a:rPr lang="tr-TR" dirty="0"/>
            </a:br>
            <a:r>
              <a:rPr lang="tr-TR" dirty="0"/>
              <a:t>Günde 7 saat televizyon izlemek günün yarısını tüketmek demektir. Diğer insanlardan yarı yarıya daha az yaşamayı seçmek demektir. Günde 7 saat televizyon izlemek uyku dışındaki sürede, haftada 3 gün donup kalmak demektir.</a:t>
            </a:r>
            <a:br>
              <a:rPr lang="tr-TR" dirty="0"/>
            </a:br>
            <a:endParaRPr lang="tr-TR" dirty="0"/>
          </a:p>
        </p:txBody>
      </p:sp>
      <p:sp>
        <p:nvSpPr>
          <p:cNvPr id="4" name="İçerik Yer Tutucusu 3"/>
          <p:cNvSpPr>
            <a:spLocks noGrp="1"/>
          </p:cNvSpPr>
          <p:nvPr>
            <p:ph sz="half" idx="2"/>
          </p:nvPr>
        </p:nvSpPr>
        <p:spPr>
          <a:xfrm>
            <a:off x="5229308" y="108616"/>
            <a:ext cx="4184034" cy="3880773"/>
          </a:xfrm>
        </p:spPr>
        <p:txBody>
          <a:bodyPr/>
          <a:lstStyle/>
          <a:p>
            <a:r>
              <a:rPr lang="tr-TR" b="1" i="1" u="sng" dirty="0"/>
              <a:t>Gereğinden fazla </a:t>
            </a:r>
            <a:r>
              <a:rPr lang="tr-TR" b="1" i="1" u="sng" dirty="0" smtClean="0"/>
              <a:t>uyuma:</a:t>
            </a:r>
          </a:p>
          <a:p>
            <a:pPr marL="0" indent="0">
              <a:buNone/>
            </a:pPr>
            <a:r>
              <a:rPr lang="tr-TR" dirty="0"/>
              <a:t/>
            </a:r>
            <a:br>
              <a:rPr lang="tr-TR" dirty="0"/>
            </a:br>
            <a:r>
              <a:rPr lang="tr-TR" dirty="0"/>
              <a:t>Günde toplam 7- 8 saatten fazla </a:t>
            </a:r>
            <a:r>
              <a:rPr lang="tr-TR" dirty="0" err="1"/>
              <a:t>uyumakyetişkin</a:t>
            </a:r>
            <a:r>
              <a:rPr lang="tr-TR" dirty="0"/>
              <a:t> bir birey için zaman israfıdır. Yeterli uyku alınamaması durumunda dikkat eksikliği ve sinirlilik hali, fazla uyku alınması durumunda ise uyuşukluk ve tembellik ortaya çıkar.</a:t>
            </a:r>
            <a:br>
              <a:rPr lang="tr-TR" dirty="0"/>
            </a:br>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522" y="535577"/>
            <a:ext cx="3614057" cy="22587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3976" y="4221479"/>
            <a:ext cx="3294697" cy="21964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72831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half" idx="1"/>
          </p:nvPr>
        </p:nvSpPr>
        <p:spPr/>
        <p:txBody>
          <a:bodyPr/>
          <a:lstStyle/>
          <a:p>
            <a:r>
              <a:rPr lang="tr-TR" dirty="0"/>
              <a:t> </a:t>
            </a:r>
            <a:r>
              <a:rPr lang="tr-TR" b="1" i="1" u="sng" dirty="0"/>
              <a:t>Bilgisayarın amaçsız kullanımı</a:t>
            </a:r>
            <a:r>
              <a:rPr lang="tr-TR" b="1" i="1" u="sng" dirty="0" smtClean="0"/>
              <a:t>:</a:t>
            </a:r>
          </a:p>
          <a:p>
            <a:pPr marL="0" indent="0">
              <a:buNone/>
            </a:pPr>
            <a:r>
              <a:rPr lang="tr-TR" dirty="0"/>
              <a:t/>
            </a:r>
            <a:br>
              <a:rPr lang="tr-TR" dirty="0"/>
            </a:br>
            <a:r>
              <a:rPr lang="tr-TR" dirty="0"/>
              <a:t>Bilgisayarın amaçsız kullanımı, oyun, </a:t>
            </a:r>
            <a:r>
              <a:rPr lang="tr-TR" dirty="0" err="1"/>
              <a:t>chat</a:t>
            </a:r>
            <a:r>
              <a:rPr lang="tr-TR" dirty="0"/>
              <a:t>, arkadaşlık, sosyal ağlar derken kaybedilen zaman, (bazen bir oyun günlerce kişiyi etkisi altına alır).</a:t>
            </a:r>
            <a:br>
              <a:rPr lang="tr-TR" dirty="0"/>
            </a:br>
            <a:endParaRPr lang="tr-TR" dirty="0"/>
          </a:p>
        </p:txBody>
      </p:sp>
      <p:pic>
        <p:nvPicPr>
          <p:cNvPr id="5" name="İçerik Yer Tutucusu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89352" y="2160589"/>
            <a:ext cx="4184650" cy="21934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56906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Çaba, enerji ve zamanı en ekonomik şekilde kullanmak istiyorsak çalışmalarımızı planlamalıyız.</a:t>
            </a:r>
            <a:endParaRPr lang="tr-TR" dirty="0"/>
          </a:p>
        </p:txBody>
      </p:sp>
      <p:sp>
        <p:nvSpPr>
          <p:cNvPr id="3" name="Metin Yer Tutucusu 2"/>
          <p:cNvSpPr>
            <a:spLocks noGrp="1"/>
          </p:cNvSpPr>
          <p:nvPr>
            <p:ph type="body" idx="1"/>
          </p:nvPr>
        </p:nvSpPr>
        <p:spPr/>
        <p:txBody>
          <a:bodyPr/>
          <a:lstStyle/>
          <a:p>
            <a:r>
              <a:rPr lang="tr-TR" dirty="0"/>
              <a:t>Öğrenciler çalışma planı hazırlamadan önce ders çalışma süresi, çalışılması gerekli dersler </a:t>
            </a:r>
            <a:r>
              <a:rPr lang="tr-TR" dirty="0" err="1"/>
              <a:t>v.b</a:t>
            </a:r>
            <a:r>
              <a:rPr lang="tr-TR" dirty="0"/>
              <a:t>. Konularda öğrenme ilkelerini bilmek zorundadır</a:t>
            </a:r>
            <a:r>
              <a:rPr lang="tr-TR" dirty="0" smtClean="0"/>
              <a:t>.</a:t>
            </a:r>
            <a:endParaRPr lang="tr-TR" dirty="0"/>
          </a:p>
        </p:txBody>
      </p:sp>
    </p:spTree>
    <p:extLst>
      <p:ext uri="{BB962C8B-B14F-4D97-AF65-F5344CB8AC3E}">
        <p14:creationId xmlns:p14="http://schemas.microsoft.com/office/powerpoint/2010/main" val="2727056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half" idx="1"/>
          </p:nvPr>
        </p:nvSpPr>
        <p:spPr/>
        <p:txBody>
          <a:bodyPr>
            <a:normAutofit fontScale="85000" lnSpcReduction="10000"/>
          </a:bodyPr>
          <a:lstStyle/>
          <a:p>
            <a:r>
              <a:rPr lang="tr-TR" u="sng" dirty="0" smtClean="0"/>
              <a:t>Çalışma </a:t>
            </a:r>
            <a:r>
              <a:rPr lang="tr-TR" u="sng" dirty="0"/>
              <a:t>planı hazırlarken hangi dersin hangi saatte çalışılacağı </a:t>
            </a:r>
            <a:r>
              <a:rPr lang="tr-TR" u="sng" dirty="0" err="1"/>
              <a:t>karalaştırılmalıdır</a:t>
            </a:r>
            <a:r>
              <a:rPr lang="tr-TR" u="sng" dirty="0"/>
              <a:t>. </a:t>
            </a:r>
            <a:r>
              <a:rPr lang="tr-TR" dirty="0"/>
              <a:t>Zor yada ağır öğrenilen dersler için en verimli saatlerin ayrılması uygundur. Zihnin uyanık ve </a:t>
            </a:r>
            <a:r>
              <a:rPr lang="tr-TR" dirty="0" err="1"/>
              <a:t>çanlı</a:t>
            </a:r>
            <a:r>
              <a:rPr lang="tr-TR" dirty="0"/>
              <a:t>, konsantrasyonun en yüksek olduğu zamanlar en verimli saatlerdir</a:t>
            </a:r>
            <a:r>
              <a:rPr lang="tr-TR" dirty="0" smtClean="0"/>
              <a:t>.</a:t>
            </a:r>
          </a:p>
          <a:p>
            <a:r>
              <a:rPr lang="tr-TR" dirty="0" smtClean="0"/>
              <a:t>Çalışma </a:t>
            </a:r>
            <a:r>
              <a:rPr lang="tr-TR" dirty="0"/>
              <a:t>için en verimli saat bireylere göre değişebilir. (sabah erken, okul dönüşü, akşam yemeğinden sonra vb. ) Öğrenci bir hafta kendini gözleyerek en verimli saatleri saptayabilir. Günün sonuna rutin işler bırakılabilir. Bu tür etkinlikler fazla yoğunlaşmayı gerektirmez ve birey yorulunca bırakabilir.</a:t>
            </a:r>
            <a:br>
              <a:rPr lang="tr-TR" dirty="0"/>
            </a:br>
            <a:endParaRPr lang="tr-TR" dirty="0"/>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89352" y="2554527"/>
            <a:ext cx="4184650" cy="236203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097163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11666" y="2943498"/>
            <a:ext cx="3210278" cy="2000772"/>
          </a:xfrm>
        </p:spPr>
      </p:pic>
      <p:sp>
        <p:nvSpPr>
          <p:cNvPr id="4" name="İçerik Yer Tutucusu 3"/>
          <p:cNvSpPr>
            <a:spLocks noGrp="1"/>
          </p:cNvSpPr>
          <p:nvPr>
            <p:ph sz="half" idx="2"/>
          </p:nvPr>
        </p:nvSpPr>
        <p:spPr/>
        <p:txBody>
          <a:bodyPr>
            <a:normAutofit fontScale="92500" lnSpcReduction="10000"/>
          </a:bodyPr>
          <a:lstStyle/>
          <a:p>
            <a:r>
              <a:rPr lang="tr-TR" u="sng" dirty="0" smtClean="0"/>
              <a:t>En </a:t>
            </a:r>
            <a:r>
              <a:rPr lang="tr-TR" u="sng" dirty="0"/>
              <a:t>verimli çalışma aralıklı çalışmadır. </a:t>
            </a:r>
            <a:r>
              <a:rPr lang="tr-TR" dirty="0"/>
              <a:t>Ara vermeden uzun süre çalışma kadar uzun süre dinlenme verilerek çalışmada </a:t>
            </a:r>
            <a:r>
              <a:rPr lang="tr-TR" dirty="0" err="1"/>
              <a:t>verimsizdir.Ara</a:t>
            </a:r>
            <a:r>
              <a:rPr lang="tr-TR" dirty="0"/>
              <a:t> vermeden uzun süre çalışma zihnin yorulmasına ve dikkatin dağılmasına yol açar. Uzun süreli dinlenme ise tekrar çalışmaya dönmeyi güçleştirir</a:t>
            </a:r>
            <a:r>
              <a:rPr lang="tr-TR" dirty="0" smtClean="0"/>
              <a:t>.</a:t>
            </a:r>
          </a:p>
          <a:p>
            <a:r>
              <a:rPr lang="tr-TR" dirty="0" smtClean="0"/>
              <a:t>Çalışma </a:t>
            </a:r>
            <a:r>
              <a:rPr lang="tr-TR" dirty="0"/>
              <a:t>ve dinlenme süresi dersin özelliğine göre değişirse de ortalama olarak önerilen, </a:t>
            </a:r>
            <a:r>
              <a:rPr lang="tr-TR" dirty="0" smtClean="0"/>
              <a:t>40 dakikalık </a:t>
            </a:r>
            <a:r>
              <a:rPr lang="tr-TR" dirty="0"/>
              <a:t>çalışmadan sonra 10 dakika dinlenmedir. </a:t>
            </a:r>
            <a:r>
              <a:rPr lang="tr-TR" dirty="0" smtClean="0"/>
              <a:t>Ayrıca</a:t>
            </a:r>
            <a:r>
              <a:rPr lang="tr-TR" dirty="0"/>
              <a:t>; her yeni konuyu çalışmaya başlamadan önce ara verilmelidir</a:t>
            </a:r>
          </a:p>
        </p:txBody>
      </p:sp>
    </p:spTree>
    <p:extLst>
      <p:ext uri="{BB962C8B-B14F-4D97-AF65-F5344CB8AC3E}">
        <p14:creationId xmlns:p14="http://schemas.microsoft.com/office/powerpoint/2010/main" val="243674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half" idx="1"/>
          </p:nvPr>
        </p:nvSpPr>
        <p:spPr/>
        <p:txBody>
          <a:bodyPr>
            <a:normAutofit fontScale="92500" lnSpcReduction="20000"/>
          </a:bodyPr>
          <a:lstStyle/>
          <a:p>
            <a:r>
              <a:rPr lang="tr-TR" u="sng" dirty="0" smtClean="0"/>
              <a:t>Çalışma </a:t>
            </a:r>
            <a:r>
              <a:rPr lang="tr-TR" u="sng" dirty="0"/>
              <a:t>planında her derse belirli bir süre ayrılmalıdır. </a:t>
            </a:r>
            <a:r>
              <a:rPr lang="tr-TR" dirty="0"/>
              <a:t>Bu süre dersin zor ya da kolay oluşuna, çalışılacak konunun uzunluğu veya kısalığına, öğrencinin konu ile ilgili ön bilgisine ve çalışma yöntemine (okuma, yazma, yineleme) göre değişir</a:t>
            </a:r>
            <a:r>
              <a:rPr lang="tr-TR" dirty="0" smtClean="0"/>
              <a:t>.</a:t>
            </a:r>
          </a:p>
          <a:p>
            <a:r>
              <a:rPr lang="tr-TR" dirty="0" smtClean="0"/>
              <a:t>Genellikle </a:t>
            </a:r>
            <a:r>
              <a:rPr lang="tr-TR" dirty="0"/>
              <a:t>bir saatlik dersin ödev ve çalışılması için iki-üç saat ayrılması önerilir. Öğrenci planı uyguladığı ilk haftayı deneme haftası olarak görmeli ve çalışmayı planladığı dersin başlangıç ve bitiş saatlerini kaydetmelidir. Böylece hangi derse ne kadar sürede çalışıldığı saptanacaktır.</a:t>
            </a:r>
          </a:p>
        </p:txBody>
      </p:sp>
      <p:pic>
        <p:nvPicPr>
          <p:cNvPr id="5" name="İçerik Yer Tutucusu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932102" y="2728398"/>
            <a:ext cx="2751977" cy="2183235"/>
          </a:xfrm>
        </p:spPr>
      </p:pic>
    </p:spTree>
    <p:extLst>
      <p:ext uri="{BB962C8B-B14F-4D97-AF65-F5344CB8AC3E}">
        <p14:creationId xmlns:p14="http://schemas.microsoft.com/office/powerpoint/2010/main" val="2212341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77863" y="2821577"/>
            <a:ext cx="4183062" cy="2456215"/>
          </a:xfrm>
        </p:spPr>
      </p:pic>
      <p:sp>
        <p:nvSpPr>
          <p:cNvPr id="4" name="İçerik Yer Tutucusu 3"/>
          <p:cNvSpPr>
            <a:spLocks noGrp="1"/>
          </p:cNvSpPr>
          <p:nvPr>
            <p:ph sz="half" idx="2"/>
          </p:nvPr>
        </p:nvSpPr>
        <p:spPr/>
        <p:txBody>
          <a:bodyPr>
            <a:normAutofit/>
          </a:bodyPr>
          <a:lstStyle/>
          <a:p>
            <a:r>
              <a:rPr lang="tr-TR" u="sng" dirty="0" smtClean="0"/>
              <a:t>Çalışma </a:t>
            </a:r>
            <a:r>
              <a:rPr lang="tr-TR" u="sng" dirty="0"/>
              <a:t>için ayrılacak zaman saptanırken dersin sınıfta verileceği gün ve saate yakın olmasına dikkat edilmelidir. </a:t>
            </a:r>
            <a:r>
              <a:rPr lang="tr-TR" dirty="0"/>
              <a:t>Dersten önce ders veya konu çalışılırsa, dersin içeriği hakkında bilgi sahibi olunur ve dersi anlamanın kolaylaşmasının yanı sıra anlaşılmayan noktalar sorulabilir</a:t>
            </a:r>
            <a:r>
              <a:rPr lang="tr-TR" dirty="0" smtClean="0"/>
              <a:t>.</a:t>
            </a:r>
          </a:p>
          <a:p>
            <a:r>
              <a:rPr lang="tr-TR" dirty="0" smtClean="0"/>
              <a:t>Unutmanın </a:t>
            </a:r>
            <a:r>
              <a:rPr lang="tr-TR" dirty="0"/>
              <a:t>en aza inmesi için de dersten sonra tekrar etmek gerekir. Böylece hem unutma azalır hem de öğrenme kolaylaşır.</a:t>
            </a:r>
          </a:p>
        </p:txBody>
      </p:sp>
    </p:spTree>
    <p:extLst>
      <p:ext uri="{BB962C8B-B14F-4D97-AF65-F5344CB8AC3E}">
        <p14:creationId xmlns:p14="http://schemas.microsoft.com/office/powerpoint/2010/main" val="377374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half" idx="1"/>
          </p:nvPr>
        </p:nvSpPr>
        <p:spPr>
          <a:xfrm>
            <a:off x="677334" y="2977228"/>
            <a:ext cx="4184035" cy="3880772"/>
          </a:xfrm>
        </p:spPr>
        <p:txBody>
          <a:bodyPr/>
          <a:lstStyle/>
          <a:p>
            <a:r>
              <a:rPr lang="tr-TR" u="sng" dirty="0" smtClean="0"/>
              <a:t>Birbirine </a:t>
            </a:r>
            <a:r>
              <a:rPr lang="tr-TR" u="sng" dirty="0"/>
              <a:t>benzeyen iki ders üst üste çalışılmamalıdır. </a:t>
            </a:r>
            <a:r>
              <a:rPr lang="tr-TR" dirty="0"/>
              <a:t>Örneğin tarih ve matematik dersi arka arkaya çalışılırsa daha iyi olur. Böylece öğrenilenler birbirine karışmayacağı gibi sıkıcı olmasının da önüne geçilir.</a:t>
            </a:r>
            <a:br>
              <a:rPr lang="tr-TR" dirty="0"/>
            </a:br>
            <a:endParaRPr lang="tr-TR" dirty="0"/>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28150" y="2977229"/>
            <a:ext cx="2811000" cy="2033716"/>
          </a:xfrm>
        </p:spPr>
      </p:pic>
    </p:spTree>
    <p:extLst>
      <p:ext uri="{BB962C8B-B14F-4D97-AF65-F5344CB8AC3E}">
        <p14:creationId xmlns:p14="http://schemas.microsoft.com/office/powerpoint/2010/main" val="1027795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ZAMAN TASARRUF EDİCİ YÖNTEMLER</a:t>
            </a:r>
            <a:endParaRPr lang="tr-TR" dirty="0"/>
          </a:p>
        </p:txBody>
      </p:sp>
      <p:sp>
        <p:nvSpPr>
          <p:cNvPr id="3" name="İçerik Yer Tutucusu 2"/>
          <p:cNvSpPr>
            <a:spLocks noGrp="1"/>
          </p:cNvSpPr>
          <p:nvPr>
            <p:ph sz="half" idx="1"/>
          </p:nvPr>
        </p:nvSpPr>
        <p:spPr/>
        <p:txBody>
          <a:bodyPr>
            <a:normAutofit fontScale="77500" lnSpcReduction="20000"/>
          </a:bodyPr>
          <a:lstStyle/>
          <a:p>
            <a:r>
              <a:rPr lang="tr-TR" dirty="0"/>
              <a:t>Erken kalkın. Uyanır uyanmaz yataktan kalkma isteği yaratmak için her gün kendinize eğlence ve keyif verecek bir düşünce </a:t>
            </a:r>
            <a:r>
              <a:rPr lang="tr-TR" dirty="0" smtClean="0"/>
              <a:t>geliştirin</a:t>
            </a:r>
          </a:p>
          <a:p>
            <a:r>
              <a:rPr lang="tr-TR" dirty="0" smtClean="0"/>
              <a:t>Günlük </a:t>
            </a:r>
            <a:r>
              <a:rPr lang="tr-TR" dirty="0"/>
              <a:t>giyeceklerinizi ve çantanızı akşamdan </a:t>
            </a:r>
            <a:r>
              <a:rPr lang="tr-TR" dirty="0" smtClean="0"/>
              <a:t>hazırlayın</a:t>
            </a:r>
          </a:p>
          <a:p>
            <a:r>
              <a:rPr lang="tr-TR" dirty="0" smtClean="0"/>
              <a:t>Güne </a:t>
            </a:r>
            <a:r>
              <a:rPr lang="tr-TR" dirty="0"/>
              <a:t>olumlu başlayın, pozitif düşünmeye çalışın</a:t>
            </a:r>
            <a:r>
              <a:rPr lang="tr-TR" dirty="0" smtClean="0"/>
              <a:t>.</a:t>
            </a:r>
          </a:p>
          <a:p>
            <a:r>
              <a:rPr lang="tr-TR" dirty="0" smtClean="0"/>
              <a:t>Sağlığınızı </a:t>
            </a:r>
            <a:r>
              <a:rPr lang="tr-TR" dirty="0"/>
              <a:t>koruyun, varsa sağlık sorunlarınızı geciktirmeden çözün</a:t>
            </a:r>
            <a:r>
              <a:rPr lang="tr-TR" dirty="0" smtClean="0"/>
              <a:t>.</a:t>
            </a:r>
          </a:p>
          <a:p>
            <a:r>
              <a:rPr lang="tr-TR" dirty="0" smtClean="0"/>
              <a:t>Kendinize </a:t>
            </a:r>
            <a:r>
              <a:rPr lang="tr-TR" dirty="0"/>
              <a:t>randevu verin, bu saatleri sadece kendinize ayırın</a:t>
            </a:r>
            <a:r>
              <a:rPr lang="tr-TR" dirty="0" smtClean="0"/>
              <a:t>.</a:t>
            </a:r>
          </a:p>
          <a:p>
            <a:r>
              <a:rPr lang="tr-TR" dirty="0" smtClean="0"/>
              <a:t>Kararlı </a:t>
            </a:r>
            <a:r>
              <a:rPr lang="tr-TR" dirty="0"/>
              <a:t>olun, seri hareket edin</a:t>
            </a:r>
            <a:r>
              <a:rPr lang="tr-TR" dirty="0" smtClean="0"/>
              <a:t>.</a:t>
            </a:r>
          </a:p>
          <a:p>
            <a:r>
              <a:rPr lang="tr-TR" dirty="0" smtClean="0"/>
              <a:t>Hedefe </a:t>
            </a:r>
            <a:r>
              <a:rPr lang="tr-TR" dirty="0"/>
              <a:t>ulaşmada kestirme ve alternatif yolları deneyin</a:t>
            </a:r>
            <a:r>
              <a:rPr lang="tr-TR" dirty="0" smtClean="0"/>
              <a:t>.</a:t>
            </a:r>
          </a:p>
          <a:p>
            <a:r>
              <a:rPr lang="tr-TR" dirty="0" smtClean="0"/>
              <a:t>Not </a:t>
            </a:r>
            <a:r>
              <a:rPr lang="tr-TR" dirty="0"/>
              <a:t>alma alışkanlığı edinin</a:t>
            </a:r>
            <a:r>
              <a:rPr lang="tr-TR" dirty="0" smtClean="0"/>
              <a:t>. </a:t>
            </a:r>
            <a:endParaRPr lang="tr-TR" dirty="0"/>
          </a:p>
        </p:txBody>
      </p:sp>
      <p:pic>
        <p:nvPicPr>
          <p:cNvPr id="5" name="İçerik Yer Tutucusu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711274" y="2586885"/>
            <a:ext cx="2922730" cy="2464086"/>
          </a:xfrm>
        </p:spPr>
      </p:pic>
    </p:spTree>
    <p:extLst>
      <p:ext uri="{BB962C8B-B14F-4D97-AF65-F5344CB8AC3E}">
        <p14:creationId xmlns:p14="http://schemas.microsoft.com/office/powerpoint/2010/main" val="380853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half" idx="1"/>
          </p:nvPr>
        </p:nvSpPr>
        <p:spPr/>
        <p:txBody>
          <a:bodyPr/>
          <a:lstStyle/>
          <a:p>
            <a:r>
              <a:rPr lang="tr-TR" dirty="0"/>
              <a:t>Zaman; yerine konması, geri döndürülmesi, yenilenmesi, satın alınması mümkün olmayan bir kaynaktır. Çoğunlukla yeterli olmadığından şikayetçi olduğumuz; her zaman tasarruf etmeye çalıştığımız, çoğunlukla kaybettiğimiz </a:t>
            </a:r>
            <a:r>
              <a:rPr lang="tr-TR" dirty="0" smtClean="0"/>
              <a:t>durumdur.</a:t>
            </a:r>
          </a:p>
          <a:p>
            <a:r>
              <a:rPr lang="tr-TR" dirty="0" smtClean="0"/>
              <a:t>Zamanımızı </a:t>
            </a:r>
            <a:r>
              <a:rPr lang="tr-TR" dirty="0"/>
              <a:t>nasıl değerlendirebileceğimize ilişkin doğru kararlar vermek, etrafta bulunan herhangi bir işi verimli şekilde yapmaktan daha önemlidir.</a:t>
            </a:r>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89525" y="2473234"/>
            <a:ext cx="4184650" cy="2926080"/>
          </a:xfrm>
          <a:prstGeom prst="ellipse">
            <a:avLst/>
          </a:prstGeom>
          <a:ln>
            <a:noFill/>
          </a:ln>
          <a:effectLst>
            <a:softEdge rad="112500"/>
          </a:effectLst>
        </p:spPr>
      </p:pic>
    </p:spTree>
    <p:extLst>
      <p:ext uri="{BB962C8B-B14F-4D97-AF65-F5344CB8AC3E}">
        <p14:creationId xmlns:p14="http://schemas.microsoft.com/office/powerpoint/2010/main" val="3793747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ZAMAN YÖNETİMİ NEDİR ? </a:t>
            </a:r>
            <a:endParaRPr lang="tr-TR" dirty="0"/>
          </a:p>
        </p:txBody>
      </p:sp>
      <p:pic>
        <p:nvPicPr>
          <p:cNvPr id="5" name="İçerik Yer Tutucusu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77334" y="2160589"/>
            <a:ext cx="4183062" cy="2614413"/>
          </a:xfrm>
          <a:prstGeom prst="rect">
            <a:avLst/>
          </a:prstGeom>
          <a:ln>
            <a:noFill/>
          </a:ln>
          <a:effectLst>
            <a:outerShdw blurRad="190500" algn="tl" rotWithShape="0">
              <a:srgbClr val="000000">
                <a:alpha val="70000"/>
              </a:srgbClr>
            </a:outerShdw>
          </a:effectLst>
        </p:spPr>
      </p:pic>
      <p:sp>
        <p:nvSpPr>
          <p:cNvPr id="4" name="İçerik Yer Tutucusu 3"/>
          <p:cNvSpPr>
            <a:spLocks noGrp="1"/>
          </p:cNvSpPr>
          <p:nvPr>
            <p:ph sz="half" idx="2"/>
          </p:nvPr>
        </p:nvSpPr>
        <p:spPr/>
        <p:txBody>
          <a:bodyPr/>
          <a:lstStyle/>
          <a:p>
            <a:r>
              <a:rPr lang="tr-TR" dirty="0"/>
              <a:t>Zaman Yönetimi ise; zamanın amaçlar, sorumluluklar, zevkler ve hobiler arasında dengeli bir biçimde paylaştırılarak; sosyal yaşam, aile yaşamı, özel yaşam ve iş yaşamı ile ilgili faaliyetlerin etkili ve verimli bir biçimde planlanması ve gerçekleştirilmesi demektir.</a:t>
            </a:r>
          </a:p>
        </p:txBody>
      </p:sp>
    </p:spTree>
    <p:extLst>
      <p:ext uri="{BB962C8B-B14F-4D97-AF65-F5344CB8AC3E}">
        <p14:creationId xmlns:p14="http://schemas.microsoft.com/office/powerpoint/2010/main" val="4196085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ZAMAN YÖNETMEYE NASIL BAŞLANMALI ? </a:t>
            </a:r>
            <a:endParaRPr lang="tr-TR" dirty="0"/>
          </a:p>
        </p:txBody>
      </p:sp>
      <p:sp>
        <p:nvSpPr>
          <p:cNvPr id="3" name="İçerik Yer Tutucusu 2"/>
          <p:cNvSpPr>
            <a:spLocks noGrp="1"/>
          </p:cNvSpPr>
          <p:nvPr>
            <p:ph sz="half" idx="1"/>
          </p:nvPr>
        </p:nvSpPr>
        <p:spPr/>
        <p:txBody>
          <a:bodyPr>
            <a:normAutofit/>
          </a:bodyPr>
          <a:lstStyle/>
          <a:p>
            <a:r>
              <a:rPr lang="tr-TR" dirty="0" smtClean="0"/>
              <a:t>Zamanımızı yönetebilmek için;</a:t>
            </a:r>
          </a:p>
          <a:p>
            <a:pPr>
              <a:buFont typeface="+mj-lt"/>
              <a:buAutoNum type="arabicPeriod"/>
            </a:pPr>
            <a:r>
              <a:rPr lang="tr-TR" dirty="0" smtClean="0"/>
              <a:t>Hedeflerimizi,</a:t>
            </a:r>
          </a:p>
          <a:p>
            <a:pPr>
              <a:buFont typeface="+mj-lt"/>
              <a:buAutoNum type="arabicPeriod"/>
            </a:pPr>
            <a:r>
              <a:rPr lang="tr-TR" dirty="0" smtClean="0"/>
              <a:t>Yürüttüğümüz </a:t>
            </a:r>
            <a:r>
              <a:rPr lang="tr-TR" dirty="0"/>
              <a:t>faaliyetleri</a:t>
            </a:r>
            <a:r>
              <a:rPr lang="tr-TR" dirty="0" smtClean="0"/>
              <a:t>,</a:t>
            </a:r>
          </a:p>
          <a:p>
            <a:pPr>
              <a:buFont typeface="+mj-lt"/>
              <a:buAutoNum type="arabicPeriod"/>
            </a:pPr>
            <a:r>
              <a:rPr lang="tr-TR" dirty="0" smtClean="0"/>
              <a:t>Önem </a:t>
            </a:r>
            <a:r>
              <a:rPr lang="tr-TR" dirty="0"/>
              <a:t>verdiğimiz değerleri </a:t>
            </a:r>
            <a:r>
              <a:rPr lang="tr-TR" dirty="0" smtClean="0"/>
              <a:t>tanımlamalıyız.</a:t>
            </a:r>
          </a:p>
          <a:p>
            <a:pPr>
              <a:buFont typeface="+mj-lt"/>
              <a:buAutoNum type="arabicPeriod"/>
            </a:pPr>
            <a:endParaRPr lang="tr-TR" dirty="0" smtClean="0"/>
          </a:p>
        </p:txBody>
      </p:sp>
      <p:sp>
        <p:nvSpPr>
          <p:cNvPr id="4" name="İçerik Yer Tutucusu 3"/>
          <p:cNvSpPr>
            <a:spLocks noGrp="1"/>
          </p:cNvSpPr>
          <p:nvPr>
            <p:ph sz="half" idx="2"/>
          </p:nvPr>
        </p:nvSpPr>
        <p:spPr/>
        <p:txBody>
          <a:bodyPr>
            <a:normAutofit/>
          </a:bodyPr>
          <a:lstStyle/>
          <a:p>
            <a:r>
              <a:rPr lang="tr-TR" dirty="0"/>
              <a:t> Başarılı bir öncelik belirlemenin kuralları:</a:t>
            </a:r>
          </a:p>
          <a:p>
            <a:pPr>
              <a:buFont typeface="+mj-lt"/>
              <a:buAutoNum type="arabicPeriod"/>
            </a:pPr>
            <a:r>
              <a:rPr lang="tr-TR" dirty="0"/>
              <a:t> Önceliklerin ne olduğunu anlamaya çalışmak,</a:t>
            </a:r>
          </a:p>
          <a:p>
            <a:pPr>
              <a:buFont typeface="+mj-lt"/>
              <a:buAutoNum type="arabicPeriod"/>
            </a:pPr>
            <a:r>
              <a:rPr lang="tr-TR" dirty="0"/>
              <a:t>Acil ve önemli kavramlarını tanımlamak, </a:t>
            </a:r>
          </a:p>
          <a:p>
            <a:pPr>
              <a:buFont typeface="+mj-lt"/>
              <a:buAutoNum type="arabicPeriod"/>
            </a:pPr>
            <a:r>
              <a:rPr lang="tr-TR" dirty="0"/>
              <a:t>Kendimize göre </a:t>
            </a:r>
            <a:r>
              <a:rPr lang="tr-TR" dirty="0" err="1"/>
              <a:t>aciliyet</a:t>
            </a:r>
            <a:r>
              <a:rPr lang="tr-TR" dirty="0"/>
              <a:t> durumları belirlemek,</a:t>
            </a:r>
          </a:p>
          <a:p>
            <a:pPr>
              <a:buFont typeface="+mj-lt"/>
              <a:buAutoNum type="arabicPeriod"/>
            </a:pPr>
            <a:r>
              <a:rPr lang="tr-TR" dirty="0"/>
              <a:t>Hayattan ne istediğimizi bilmek,</a:t>
            </a:r>
          </a:p>
          <a:p>
            <a:pPr>
              <a:buFont typeface="+mj-lt"/>
              <a:buAutoNum type="arabicPeriod"/>
            </a:pPr>
            <a:r>
              <a:rPr lang="tr-TR" dirty="0"/>
              <a:t>Belirlenen önceliklere sadık kalmak.</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514" y="4364553"/>
            <a:ext cx="3385892" cy="19069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45067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ZAMAN YÖNETME TEKNİKLERİ</a:t>
            </a:r>
            <a:endParaRPr lang="tr-TR" dirty="0"/>
          </a:p>
        </p:txBody>
      </p:sp>
      <p:sp>
        <p:nvSpPr>
          <p:cNvPr id="3" name="İçerik Yer Tutucusu 2"/>
          <p:cNvSpPr>
            <a:spLocks noGrp="1"/>
          </p:cNvSpPr>
          <p:nvPr>
            <p:ph sz="half" idx="1"/>
          </p:nvPr>
        </p:nvSpPr>
        <p:spPr/>
        <p:txBody>
          <a:bodyPr>
            <a:normAutofit fontScale="92500" lnSpcReduction="20000"/>
          </a:bodyPr>
          <a:lstStyle/>
          <a:p>
            <a:r>
              <a:rPr lang="tr-TR" dirty="0" smtClean="0"/>
              <a:t>Öncelikle </a:t>
            </a:r>
            <a:r>
              <a:rPr lang="tr-TR" dirty="0"/>
              <a:t>amacımızı ve hedeflerimizi </a:t>
            </a:r>
            <a:r>
              <a:rPr lang="tr-TR" dirty="0" smtClean="0"/>
              <a:t>belirlemek,</a:t>
            </a:r>
          </a:p>
          <a:p>
            <a:r>
              <a:rPr lang="tr-TR" dirty="0" smtClean="0"/>
              <a:t>Önceliklerimizi belirlemek,</a:t>
            </a:r>
          </a:p>
          <a:p>
            <a:r>
              <a:rPr lang="tr-TR" dirty="0" smtClean="0"/>
              <a:t>Akıl </a:t>
            </a:r>
            <a:r>
              <a:rPr lang="tr-TR" dirty="0"/>
              <a:t>defterimizi ya da ajandamızı </a:t>
            </a:r>
            <a:r>
              <a:rPr lang="tr-TR" dirty="0" smtClean="0"/>
              <a:t>kullanmak,</a:t>
            </a:r>
          </a:p>
          <a:p>
            <a:r>
              <a:rPr lang="tr-TR" dirty="0" smtClean="0"/>
              <a:t>Günlük</a:t>
            </a:r>
            <a:r>
              <a:rPr lang="tr-TR" dirty="0"/>
              <a:t>, haftalık, aylık planlar </a:t>
            </a:r>
            <a:r>
              <a:rPr lang="tr-TR" dirty="0" smtClean="0"/>
              <a:t>yapmak,</a:t>
            </a:r>
          </a:p>
          <a:p>
            <a:r>
              <a:rPr lang="tr-TR" dirty="0" smtClean="0"/>
              <a:t>Yapılacak </a:t>
            </a:r>
            <a:r>
              <a:rPr lang="tr-TR" dirty="0"/>
              <a:t>işlerin listesini </a:t>
            </a:r>
            <a:r>
              <a:rPr lang="tr-TR" dirty="0" smtClean="0"/>
              <a:t>hazırlamak,</a:t>
            </a:r>
          </a:p>
          <a:p>
            <a:r>
              <a:rPr lang="tr-TR" dirty="0" smtClean="0"/>
              <a:t>En </a:t>
            </a:r>
            <a:r>
              <a:rPr lang="tr-TR" dirty="0"/>
              <a:t>önemli işleri en verimli saatlerde </a:t>
            </a:r>
            <a:r>
              <a:rPr lang="tr-TR" dirty="0" smtClean="0"/>
              <a:t>yapmak,</a:t>
            </a:r>
          </a:p>
          <a:p>
            <a:r>
              <a:rPr lang="tr-TR" dirty="0" smtClean="0"/>
              <a:t>İletişimde </a:t>
            </a:r>
            <a:r>
              <a:rPr lang="tr-TR" dirty="0"/>
              <a:t>teknolojiden </a:t>
            </a:r>
            <a:r>
              <a:rPr lang="tr-TR" dirty="0" smtClean="0"/>
              <a:t>yararlanmak,</a:t>
            </a:r>
          </a:p>
          <a:p>
            <a:r>
              <a:rPr lang="tr-TR" dirty="0" smtClean="0"/>
              <a:t>Sorunları </a:t>
            </a:r>
            <a:r>
              <a:rPr lang="tr-TR" dirty="0"/>
              <a:t>ve işleri biriktirmeden süratle çözmek,</a:t>
            </a:r>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89352" y="2580652"/>
            <a:ext cx="4184650" cy="236203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54983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334" y="2478315"/>
            <a:ext cx="4183062" cy="263638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İçerik Yer Tutucusu 3"/>
          <p:cNvSpPr>
            <a:spLocks noGrp="1"/>
          </p:cNvSpPr>
          <p:nvPr>
            <p:ph sz="half" idx="2"/>
          </p:nvPr>
        </p:nvSpPr>
        <p:spPr/>
        <p:txBody>
          <a:bodyPr>
            <a:normAutofit fontScale="77500" lnSpcReduction="20000"/>
          </a:bodyPr>
          <a:lstStyle/>
          <a:p>
            <a:r>
              <a:rPr lang="tr-TR" dirty="0"/>
              <a:t> Çalışma odamızı iyi </a:t>
            </a:r>
            <a:r>
              <a:rPr lang="tr-TR" dirty="0" smtClean="0"/>
              <a:t>düzenlemek</a:t>
            </a:r>
            <a:r>
              <a:rPr lang="tr-TR" b="1" dirty="0" smtClean="0"/>
              <a:t>,</a:t>
            </a:r>
            <a:endParaRPr lang="tr-TR" dirty="0" smtClean="0"/>
          </a:p>
          <a:p>
            <a:r>
              <a:rPr lang="tr-TR" dirty="0" smtClean="0"/>
              <a:t>Hayır </a:t>
            </a:r>
            <a:r>
              <a:rPr lang="tr-TR" dirty="0"/>
              <a:t>diyebilmeyi </a:t>
            </a:r>
            <a:r>
              <a:rPr lang="tr-TR" dirty="0" smtClean="0"/>
              <a:t>öğrenmek,</a:t>
            </a:r>
          </a:p>
          <a:p>
            <a:r>
              <a:rPr lang="tr-TR" dirty="0" smtClean="0"/>
              <a:t>Yapılacak </a:t>
            </a:r>
            <a:r>
              <a:rPr lang="tr-TR" dirty="0"/>
              <a:t>işlere zaman sınırlaması koymak ve buna </a:t>
            </a:r>
            <a:r>
              <a:rPr lang="tr-TR" dirty="0" smtClean="0"/>
              <a:t>uymak,</a:t>
            </a:r>
          </a:p>
          <a:p>
            <a:r>
              <a:rPr lang="tr-TR" dirty="0" smtClean="0"/>
              <a:t>Hoşlanılmayan </a:t>
            </a:r>
            <a:r>
              <a:rPr lang="tr-TR" dirty="0"/>
              <a:t>işleri öncelikle </a:t>
            </a:r>
            <a:r>
              <a:rPr lang="tr-TR" dirty="0" smtClean="0"/>
              <a:t>tamamlamak,</a:t>
            </a:r>
          </a:p>
          <a:p>
            <a:r>
              <a:rPr lang="tr-TR" dirty="0" smtClean="0"/>
              <a:t>Her </a:t>
            </a:r>
            <a:r>
              <a:rPr lang="tr-TR" dirty="0"/>
              <a:t>işi zamanında </a:t>
            </a:r>
            <a:r>
              <a:rPr lang="tr-TR" dirty="0" smtClean="0"/>
              <a:t>tamamlamak,</a:t>
            </a:r>
          </a:p>
          <a:p>
            <a:r>
              <a:rPr lang="tr-TR" dirty="0" smtClean="0"/>
              <a:t>Masada </a:t>
            </a:r>
            <a:r>
              <a:rPr lang="tr-TR" dirty="0"/>
              <a:t>iş </a:t>
            </a:r>
            <a:r>
              <a:rPr lang="tr-TR" dirty="0" smtClean="0"/>
              <a:t>biriktirmemek,</a:t>
            </a:r>
          </a:p>
          <a:p>
            <a:r>
              <a:rPr lang="tr-TR" dirty="0" smtClean="0"/>
              <a:t>Sonuç </a:t>
            </a:r>
            <a:r>
              <a:rPr lang="tr-TR" dirty="0"/>
              <a:t>olarak bir işi başarınca kendini ödüllendirmek</a:t>
            </a:r>
            <a:r>
              <a:rPr lang="tr-TR" dirty="0" smtClean="0"/>
              <a:t>.</a:t>
            </a:r>
          </a:p>
          <a:p>
            <a:pPr marL="0" indent="0">
              <a:buNone/>
            </a:pPr>
            <a:r>
              <a:rPr lang="tr-TR" dirty="0" smtClean="0"/>
              <a:t>Zamanı </a:t>
            </a:r>
            <a:r>
              <a:rPr lang="tr-TR" dirty="0"/>
              <a:t>etkin kullanmak başarıyı getirir. Başarıya ulaşmış insanları diğer insanlardan </a:t>
            </a:r>
            <a:r>
              <a:rPr lang="tr-TR" dirty="0" err="1"/>
              <a:t>ayıran,zamanlarını</a:t>
            </a:r>
            <a:r>
              <a:rPr lang="tr-TR" dirty="0"/>
              <a:t> farklı kullanmalarıdır. Zamanı iyi yönetmenin getirisi çok yüksektir. Ancak bazen zaman tuzaklarına takılıp, zamanı boşuna harcayabiliyoruz.</a:t>
            </a:r>
          </a:p>
        </p:txBody>
      </p:sp>
    </p:spTree>
    <p:extLst>
      <p:ext uri="{BB962C8B-B14F-4D97-AF65-F5344CB8AC3E}">
        <p14:creationId xmlns:p14="http://schemas.microsoft.com/office/powerpoint/2010/main" val="599193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t>
            </a:r>
            <a:r>
              <a:rPr lang="tr-TR" b="1" dirty="0"/>
              <a:t>ZAMANI VERİMLİ KULLANMANIN KARŞISINDAKİ ENGELLER</a:t>
            </a:r>
            <a:endParaRPr lang="tr-TR" dirty="0"/>
          </a:p>
        </p:txBody>
      </p:sp>
      <p:sp>
        <p:nvSpPr>
          <p:cNvPr id="3" name="İçerik Yer Tutucusu 2"/>
          <p:cNvSpPr>
            <a:spLocks noGrp="1"/>
          </p:cNvSpPr>
          <p:nvPr>
            <p:ph sz="half" idx="1"/>
          </p:nvPr>
        </p:nvSpPr>
        <p:spPr/>
        <p:txBody>
          <a:bodyPr/>
          <a:lstStyle/>
          <a:p>
            <a:r>
              <a:rPr lang="tr-TR" dirty="0"/>
              <a:t> </a:t>
            </a:r>
            <a:r>
              <a:rPr lang="tr-TR" b="1" i="1" u="sng" dirty="0"/>
              <a:t>Mükemmeliyetçilik</a:t>
            </a:r>
            <a:r>
              <a:rPr lang="tr-TR" b="1" i="1" u="sng" dirty="0" smtClean="0"/>
              <a:t>:</a:t>
            </a:r>
          </a:p>
          <a:p>
            <a:pPr marL="0" indent="0">
              <a:buNone/>
            </a:pPr>
            <a:r>
              <a:rPr lang="tr-TR" dirty="0" smtClean="0"/>
              <a:t>Mükemmel </a:t>
            </a:r>
            <a:r>
              <a:rPr lang="tr-TR" dirty="0"/>
              <a:t>bir zaman planlayıcısı olmak gibi bir hedefe sahip olmak, kısa bir süre sonra hayal kırıklığı yaşamaya ve vazgeçmeye neden olur. Hedefleri belirlerken esnek olmak ve olası aksilikleri göz önünde bulundurmak önemlidir.</a:t>
            </a:r>
          </a:p>
        </p:txBody>
      </p:sp>
      <p:sp>
        <p:nvSpPr>
          <p:cNvPr id="4" name="İçerik Yer Tutucusu 3"/>
          <p:cNvSpPr>
            <a:spLocks noGrp="1"/>
          </p:cNvSpPr>
          <p:nvPr>
            <p:ph sz="half" idx="2"/>
          </p:nvPr>
        </p:nvSpPr>
        <p:spPr/>
        <p:txBody>
          <a:bodyPr/>
          <a:lstStyle/>
          <a:p>
            <a:r>
              <a:rPr lang="tr-TR" dirty="0"/>
              <a:t> </a:t>
            </a:r>
            <a:r>
              <a:rPr lang="tr-TR" b="1" i="1" u="sng" dirty="0" smtClean="0"/>
              <a:t>Acelecilik:</a:t>
            </a:r>
          </a:p>
          <a:p>
            <a:pPr marL="0" indent="0">
              <a:buNone/>
            </a:pPr>
            <a:r>
              <a:rPr lang="tr-TR" dirty="0" smtClean="0"/>
              <a:t>Acelecilik</a:t>
            </a:r>
            <a:r>
              <a:rPr lang="tr-TR" dirty="0"/>
              <a:t>; birçok şeyi gözden kaçırmamıza ve dolayısıyla birçok hata yapmamıza neden olabilir. Acele etmek zorunda kalmak aynı zamanda bizim kaygı düzeyimizin artmasına sebep olarak; yapmak zorunda olduğumuz işe konsantre olmamızı da olumsuz etkiler. Bir işe konsantre olamamak o işi yaparken zamanımızı çalar.</a:t>
            </a:r>
            <a:br>
              <a:rPr lang="tr-TR" dirty="0"/>
            </a:br>
            <a:endParaRPr lang="tr-TR" dirty="0"/>
          </a:p>
        </p:txBody>
      </p:sp>
    </p:spTree>
    <p:extLst>
      <p:ext uri="{BB962C8B-B14F-4D97-AF65-F5344CB8AC3E}">
        <p14:creationId xmlns:p14="http://schemas.microsoft.com/office/powerpoint/2010/main" val="3795524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95747" y="2270090"/>
            <a:ext cx="4513262" cy="253870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Metin Yer Tutucusu 3"/>
          <p:cNvSpPr>
            <a:spLocks noGrp="1"/>
          </p:cNvSpPr>
          <p:nvPr>
            <p:ph type="body" sz="half" idx="2"/>
          </p:nvPr>
        </p:nvSpPr>
        <p:spPr/>
        <p:txBody>
          <a:bodyPr/>
          <a:lstStyle/>
          <a:p>
            <a:r>
              <a:rPr lang="tr-TR" b="1" i="1" u="sng" dirty="0"/>
              <a:t> Hayır diyememe</a:t>
            </a:r>
            <a:r>
              <a:rPr lang="tr-TR" b="1" i="1" u="sng" dirty="0" smtClean="0"/>
              <a:t>:</a:t>
            </a:r>
          </a:p>
          <a:p>
            <a:r>
              <a:rPr lang="tr-TR" dirty="0" smtClean="0"/>
              <a:t>Zamanı </a:t>
            </a:r>
            <a:r>
              <a:rPr lang="tr-TR" dirty="0"/>
              <a:t>verimli kullanmak için bazen çevredeki kişilere “hayır demek” gerekmektedir. Yapılan birçok plan bazen karşısındakine “hayır” denilemediği için aksamaktadır.</a:t>
            </a:r>
          </a:p>
        </p:txBody>
      </p:sp>
    </p:spTree>
    <p:extLst>
      <p:ext uri="{BB962C8B-B14F-4D97-AF65-F5344CB8AC3E}">
        <p14:creationId xmlns:p14="http://schemas.microsoft.com/office/powerpoint/2010/main" val="357646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355117" y="229775"/>
            <a:ext cx="4184035" cy="3880772"/>
          </a:xfrm>
        </p:spPr>
        <p:txBody>
          <a:bodyPr>
            <a:normAutofit fontScale="92500" lnSpcReduction="10000"/>
          </a:bodyPr>
          <a:lstStyle/>
          <a:p>
            <a:r>
              <a:rPr lang="tr-TR" b="1" i="1" u="sng" dirty="0"/>
              <a:t>Kendine güvensizlik ve yüksek kaygı</a:t>
            </a:r>
            <a:r>
              <a:rPr lang="tr-TR" b="1" i="1" u="sng" dirty="0" smtClean="0"/>
              <a:t>:</a:t>
            </a:r>
          </a:p>
          <a:p>
            <a:pPr marL="0" indent="0">
              <a:buNone/>
            </a:pPr>
            <a:r>
              <a:rPr lang="tr-TR" dirty="0"/>
              <a:t/>
            </a:r>
            <a:br>
              <a:rPr lang="tr-TR" dirty="0"/>
            </a:br>
            <a:r>
              <a:rPr lang="tr-TR" dirty="0"/>
              <a:t>Bazen bireyler kendi performanslarından şüphe edebilirler ya da yaptığı işin yeterliliğinden emin olamayabilirler. Bu durum çok yoğun duygularla yaşanıyorsa, zamanı planlama da engelleyici bir etken durumuna gelmiştir.</a:t>
            </a:r>
            <a:br>
              <a:rPr lang="tr-TR" dirty="0"/>
            </a:br>
            <a:endParaRPr lang="tr-TR" dirty="0"/>
          </a:p>
        </p:txBody>
      </p:sp>
      <p:sp>
        <p:nvSpPr>
          <p:cNvPr id="4" name="İçerik Yer Tutucusu 3"/>
          <p:cNvSpPr>
            <a:spLocks noGrp="1"/>
          </p:cNvSpPr>
          <p:nvPr>
            <p:ph sz="half" idx="2"/>
          </p:nvPr>
        </p:nvSpPr>
        <p:spPr>
          <a:xfrm>
            <a:off x="4950633" y="2977227"/>
            <a:ext cx="4184034" cy="3880773"/>
          </a:xfrm>
        </p:spPr>
        <p:txBody>
          <a:bodyPr>
            <a:normAutofit fontScale="92500" lnSpcReduction="10000"/>
          </a:bodyPr>
          <a:lstStyle/>
          <a:p>
            <a:r>
              <a:rPr lang="tr-TR" b="1" i="1" u="sng" dirty="0"/>
              <a:t>Erteleme</a:t>
            </a:r>
            <a:r>
              <a:rPr lang="tr-TR" b="1" i="1" u="sng" dirty="0" smtClean="0"/>
              <a:t>:</a:t>
            </a:r>
          </a:p>
          <a:p>
            <a:pPr marL="0" indent="0">
              <a:buNone/>
            </a:pPr>
            <a:endParaRPr lang="tr-TR" dirty="0"/>
          </a:p>
          <a:p>
            <a:pPr marL="0" indent="0">
              <a:buNone/>
            </a:pPr>
            <a:r>
              <a:rPr lang="tr-TR" dirty="0" smtClean="0"/>
              <a:t>Erteleme </a:t>
            </a:r>
            <a:r>
              <a:rPr lang="tr-TR" dirty="0"/>
              <a:t>davranışı zamanı planlama ve başarı karşısındaki en büyük engellerden biridir. Ertelenen her iş bir diğerini engeller. Ertelenen işler birikerek çoğalır ve işe başlama motivasyonumuzu düşürür. Ertelenen işler; beraberinde o işle ilgili belge, </a:t>
            </a:r>
            <a:r>
              <a:rPr lang="tr-TR" dirty="0" err="1"/>
              <a:t>malzeme,vb</a:t>
            </a:r>
            <a:r>
              <a:rPr lang="tr-TR" dirty="0"/>
              <a:t>. araçların kaybolmasına neden olabileceği gibi daha sonra kaybolan araçları aramak için harcayacağımız zaman, yapmamız gereken işe ayıracağımız zamanı da kısıtlar.</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146" y="3516086"/>
            <a:ext cx="2857500"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2559" y="330924"/>
            <a:ext cx="3709851" cy="20867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03118555"/>
      </p:ext>
    </p:extLst>
  </p:cSld>
  <p:clrMapOvr>
    <a:masterClrMapping/>
  </p:clrMapOvr>
</p:sld>
</file>

<file path=ppt/theme/theme1.xml><?xml version="1.0" encoding="utf-8"?>
<a:theme xmlns:a="http://schemas.openxmlformats.org/drawingml/2006/main" name="Kristal">
  <a:themeElements>
    <a:clrScheme name="Kristal">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Kristal">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istal">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40</TotalTime>
  <Words>1067</Words>
  <Application>Microsoft Office PowerPoint</Application>
  <PresentationFormat>Geniş ekran</PresentationFormat>
  <Paragraphs>72</Paragraphs>
  <Slides>18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18</vt:i4>
      </vt:variant>
    </vt:vector>
  </HeadingPairs>
  <TitlesOfParts>
    <vt:vector size="22" baseType="lpstr">
      <vt:lpstr>Arial</vt:lpstr>
      <vt:lpstr>Trebuchet MS</vt:lpstr>
      <vt:lpstr>Wingdings 3</vt:lpstr>
      <vt:lpstr>Kristal</vt:lpstr>
      <vt:lpstr>ZAMAN YÖNETİMİ</vt:lpstr>
      <vt:lpstr>PowerPoint Sunusu</vt:lpstr>
      <vt:lpstr>ZAMAN YÖNETİMİ NEDİR ? </vt:lpstr>
      <vt:lpstr>ZAMAN YÖNETMEYE NASIL BAŞLANMALI ? </vt:lpstr>
      <vt:lpstr>ZAMAN YÖNETME TEKNİKLERİ</vt:lpstr>
      <vt:lpstr>PowerPoint Sunusu</vt:lpstr>
      <vt:lpstr> ZAMANI VERİMLİ KULLANMANIN KARŞISINDAKİ ENGELLER</vt:lpstr>
      <vt:lpstr>PowerPoint Sunusu</vt:lpstr>
      <vt:lpstr>PowerPoint Sunusu</vt:lpstr>
      <vt:lpstr>PowerPoint Sunusu</vt:lpstr>
      <vt:lpstr>PowerPoint Sunusu</vt:lpstr>
      <vt:lpstr>Çaba, enerji ve zamanı en ekonomik şekilde kullanmak istiyorsak çalışmalarımızı planlamalıyız.</vt:lpstr>
      <vt:lpstr>PowerPoint Sunusu</vt:lpstr>
      <vt:lpstr>PowerPoint Sunusu</vt:lpstr>
      <vt:lpstr>PowerPoint Sunusu</vt:lpstr>
      <vt:lpstr>PowerPoint Sunusu</vt:lpstr>
      <vt:lpstr>PowerPoint Sunusu</vt:lpstr>
      <vt:lpstr>ZAMAN TASARRUF EDİCİ YÖNTEMLER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ZAMAN YÖNETİMİ</dc:title>
  <dc:creator>Win10</dc:creator>
  <cp:lastModifiedBy>REHBERLİK</cp:lastModifiedBy>
  <cp:revision>6</cp:revision>
  <dcterms:created xsi:type="dcterms:W3CDTF">2020-12-21T09:47:21Z</dcterms:created>
  <dcterms:modified xsi:type="dcterms:W3CDTF">2024-04-19T08:08:30Z</dcterms:modified>
</cp:coreProperties>
</file>